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85174"/>
  </p:normalViewPr>
  <p:slideViewPr>
    <p:cSldViewPr snapToGrid="0" snapToObjects="1">
      <p:cViewPr varScale="1">
        <p:scale>
          <a:sx n="113" d="100"/>
          <a:sy n="113" d="100"/>
        </p:scale>
        <p:origin x="200"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Giga1025/IBM_Data_Science_capstone/blob/main/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Giga1025/IBM_Data_Science_capstone/blob/main/Data_visiualization.ipynb"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Giga1025/IBM_Data_Science_capstone/blob/main/Data_exploration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iga1025/IBM_Data_Science_capstone/blob/main/Data_visualization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iga1025/IBM_Data_Science_capstone/blob/main/Data_visualization_dash.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iga1025/IBM_Data_Science_capstone/blob/main/Data_prediction_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iga1025/IBM_Data_Science_capstone/blob/main/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674234"/>
            <a:ext cx="5463822" cy="5183765"/>
          </a:xfrm>
          <a:prstGeom prst="rect">
            <a:avLst/>
          </a:prstGeom>
        </p:spPr>
        <p:txBody>
          <a:bodyPr/>
          <a:lstStyle/>
          <a:p>
            <a:pPr>
              <a:lnSpc>
                <a:spcPct val="100000"/>
              </a:lnSpc>
            </a:pPr>
            <a:r>
              <a:rPr lang="en-US" sz="1600" dirty="0">
                <a:solidFill>
                  <a:schemeClr val="accent3">
                    <a:lumMod val="25000"/>
                  </a:schemeClr>
                </a:solidFill>
                <a:latin typeface="Abadi" panose="020B0604020104020204" pitchFamily="34" charset="0"/>
              </a:rPr>
              <a:t>With already a little cleaned data, here we learned information regarding the data categories like launch sites, orbits etc. </a:t>
            </a:r>
          </a:p>
          <a:p>
            <a:pPr>
              <a:lnSpc>
                <a:spcPct val="100000"/>
              </a:lnSpc>
            </a:pPr>
            <a:r>
              <a:rPr lang="en-US" sz="1600" dirty="0">
                <a:solidFill>
                  <a:schemeClr val="accent3">
                    <a:lumMod val="25000"/>
                  </a:schemeClr>
                </a:solidFill>
                <a:latin typeface="Abadi" panose="020B0604020104020204" pitchFamily="34" charset="0"/>
              </a:rPr>
              <a:t>We formatted the data column that had success and failure status, for machine learning model purpose we convert the data in that column to 0’s and 1’s. 0 shows the success and 1’s show the failure</a:t>
            </a:r>
          </a:p>
          <a:p>
            <a:pPr>
              <a:lnSpc>
                <a:spcPct val="100000"/>
              </a:lnSpc>
            </a:pPr>
            <a:r>
              <a:rPr lang="en-US" sz="1600" dirty="0">
                <a:solidFill>
                  <a:schemeClr val="accent3">
                    <a:lumMod val="25000"/>
                  </a:schemeClr>
                </a:solidFill>
                <a:latin typeface="Abadi" panose="020B0604020104020204" pitchFamily="34" charset="0"/>
              </a:rPr>
              <a:t>The resulting dataframe is checked for any errors and exported to a csv document.</a:t>
            </a:r>
          </a:p>
          <a:p>
            <a:pPr>
              <a:lnSpc>
                <a:spcPct val="100000"/>
              </a:lnSpc>
            </a:pPr>
            <a:r>
              <a:rPr lang="en-US" sz="1600" dirty="0">
                <a:solidFill>
                  <a:schemeClr val="accent3">
                    <a:lumMod val="25000"/>
                  </a:schemeClr>
                </a:solidFill>
                <a:latin typeface="Abadi" panose="020B0604020104020204" pitchFamily="34" charset="0"/>
              </a:rPr>
              <a:t>The link to the </a:t>
            </a:r>
            <a:r>
              <a:rPr lang="en-US" sz="1600" dirty="0" err="1">
                <a:solidFill>
                  <a:schemeClr val="accent3">
                    <a:lumMod val="25000"/>
                  </a:schemeClr>
                </a:solidFill>
                <a:latin typeface="Abadi" panose="020B0604020104020204" pitchFamily="34" charset="0"/>
              </a:rPr>
              <a:t>github</a:t>
            </a:r>
            <a:r>
              <a:rPr lang="en-US" sz="1600" dirty="0">
                <a:solidFill>
                  <a:schemeClr val="accent3">
                    <a:lumMod val="25000"/>
                  </a:schemeClr>
                </a:solidFill>
                <a:latin typeface="Abadi" panose="020B0604020104020204" pitchFamily="34" charset="0"/>
              </a:rPr>
              <a:t> code base: </a:t>
            </a:r>
            <a:r>
              <a:rPr lang="en-US" sz="1600" dirty="0">
                <a:solidFill>
                  <a:schemeClr val="accent3">
                    <a:lumMod val="25000"/>
                  </a:schemeClr>
                </a:solidFill>
                <a:latin typeface="Abadi" panose="020B0604020104020204" pitchFamily="34" charset="0"/>
                <a:hlinkClick r:id="rId3"/>
              </a:rPr>
              <a:t>https://github.com/Giga1025/IBM_Data_Science_capstone/blob/main/Data_wrangling.ipynb</a:t>
            </a:r>
            <a:endParaRPr lang="en-US" sz="1600" dirty="0">
              <a:solidFill>
                <a:schemeClr val="accent3">
                  <a:lumMod val="25000"/>
                </a:schemeClr>
              </a:solidFill>
              <a:latin typeface="Abadi" panose="020B0604020104020204" pitchFamily="34" charset="0"/>
            </a:endParaRPr>
          </a:p>
          <a:p>
            <a:pPr marL="0" indent="0">
              <a:lnSpc>
                <a:spcPct val="100000"/>
              </a:lnSpc>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02C4B123-5575-DB7D-902D-B351852B4DCC}"/>
              </a:ext>
            </a:extLst>
          </p:cNvPr>
          <p:cNvPicPr>
            <a:picLocks noChangeAspect="1"/>
          </p:cNvPicPr>
          <p:nvPr/>
        </p:nvPicPr>
        <p:blipFill>
          <a:blip r:embed="rId4"/>
          <a:stretch>
            <a:fillRect/>
          </a:stretch>
        </p:blipFill>
        <p:spPr>
          <a:xfrm>
            <a:off x="5184172" y="1730884"/>
            <a:ext cx="7061199" cy="429468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8223"/>
            <a:ext cx="5506612" cy="2635955"/>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panose="020B0604020104020204" pitchFamily="34" charset="0"/>
              </a:rPr>
              <a:t>There are 3 types of charts that were used in this stage:</a:t>
            </a:r>
          </a:p>
          <a:p>
            <a:pPr lvl="1">
              <a:lnSpc>
                <a:spcPct val="100000"/>
              </a:lnSpc>
              <a:spcBef>
                <a:spcPts val="1400"/>
              </a:spcBef>
            </a:pPr>
            <a:r>
              <a:rPr lang="en-US" sz="1600" dirty="0">
                <a:solidFill>
                  <a:schemeClr val="accent3">
                    <a:lumMod val="25000"/>
                  </a:schemeClr>
                </a:solidFill>
                <a:latin typeface="Abadi" panose="020B0604020104020204" pitchFamily="34" charset="0"/>
              </a:rPr>
              <a:t>S</a:t>
            </a:r>
            <a:r>
              <a:rPr lang="en-US" sz="1600" b="1" dirty="0">
                <a:solidFill>
                  <a:schemeClr val="accent3">
                    <a:lumMod val="25000"/>
                  </a:schemeClr>
                </a:solidFill>
                <a:latin typeface="Abadi" panose="020B0604020104020204" pitchFamily="34" charset="0"/>
              </a:rPr>
              <a:t>catter plot: </a:t>
            </a:r>
            <a:r>
              <a:rPr lang="en-US" sz="1600" dirty="0">
                <a:solidFill>
                  <a:schemeClr val="accent3">
                    <a:lumMod val="25000"/>
                  </a:schemeClr>
                </a:solidFill>
                <a:latin typeface="Abadi" panose="020B0604020104020204" pitchFamily="34" charset="0"/>
              </a:rPr>
              <a:t>These charts are used to find the relationships between Orbits, Flight numbers, payloads and class</a:t>
            </a:r>
          </a:p>
          <a:p>
            <a:pPr lvl="1">
              <a:lnSpc>
                <a:spcPct val="100000"/>
              </a:lnSpc>
              <a:spcBef>
                <a:spcPts val="1400"/>
              </a:spcBef>
            </a:pPr>
            <a:r>
              <a:rPr lang="en-US" sz="1600" dirty="0">
                <a:solidFill>
                  <a:schemeClr val="accent3">
                    <a:lumMod val="25000"/>
                  </a:schemeClr>
                </a:solidFill>
                <a:latin typeface="Abadi" panose="020B0604020104020204" pitchFamily="34" charset="0"/>
              </a:rPr>
              <a:t>Line plot: This plot is used for finding the success rate of rockets over the years</a:t>
            </a:r>
          </a:p>
          <a:p>
            <a:pPr lvl="1">
              <a:lnSpc>
                <a:spcPct val="100000"/>
              </a:lnSpc>
              <a:spcBef>
                <a:spcPts val="1400"/>
              </a:spcBef>
            </a:pPr>
            <a:r>
              <a:rPr lang="en-US" sz="1600" dirty="0">
                <a:solidFill>
                  <a:schemeClr val="accent3">
                    <a:lumMod val="25000"/>
                  </a:schemeClr>
                </a:solidFill>
                <a:latin typeface="Abadi" panose="020B0604020104020204" pitchFamily="34" charset="0"/>
              </a:rPr>
              <a:t>Bar plot: This plot is used find the success rate of orbits.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FC3F8E94-53AE-4C70-AB1E-27F399939A53}"/>
              </a:ext>
            </a:extLst>
          </p:cNvPr>
          <p:cNvPicPr>
            <a:picLocks noChangeAspect="1"/>
          </p:cNvPicPr>
          <p:nvPr/>
        </p:nvPicPr>
        <p:blipFill>
          <a:blip r:embed="rId3"/>
          <a:stretch>
            <a:fillRect/>
          </a:stretch>
        </p:blipFill>
        <p:spPr>
          <a:xfrm>
            <a:off x="838199" y="3892235"/>
            <a:ext cx="5189612" cy="2965765"/>
          </a:xfrm>
          <a:prstGeom prst="rect">
            <a:avLst/>
          </a:prstGeom>
        </p:spPr>
      </p:pic>
      <p:pic>
        <p:nvPicPr>
          <p:cNvPr id="6" name="Picture 5">
            <a:extLst>
              <a:ext uri="{FF2B5EF4-FFF2-40B4-BE49-F238E27FC236}">
                <a16:creationId xmlns:a16="http://schemas.microsoft.com/office/drawing/2014/main" id="{35A983C5-4C3B-F27F-9DC6-76E831BAC33F}"/>
              </a:ext>
            </a:extLst>
          </p:cNvPr>
          <p:cNvPicPr>
            <a:picLocks noChangeAspect="1"/>
          </p:cNvPicPr>
          <p:nvPr/>
        </p:nvPicPr>
        <p:blipFill>
          <a:blip r:embed="rId4"/>
          <a:stretch>
            <a:fillRect/>
          </a:stretch>
        </p:blipFill>
        <p:spPr>
          <a:xfrm>
            <a:off x="6276622" y="1444977"/>
            <a:ext cx="5438775" cy="4114800"/>
          </a:xfrm>
          <a:prstGeom prst="rect">
            <a:avLst/>
          </a:prstGeom>
        </p:spPr>
      </p:pic>
      <p:sp>
        <p:nvSpPr>
          <p:cNvPr id="7" name="TextBox 6">
            <a:extLst>
              <a:ext uri="{FF2B5EF4-FFF2-40B4-BE49-F238E27FC236}">
                <a16:creationId xmlns:a16="http://schemas.microsoft.com/office/drawing/2014/main" id="{45204FE6-910C-6348-E48E-10B50F5413FE}"/>
              </a:ext>
            </a:extLst>
          </p:cNvPr>
          <p:cNvSpPr txBox="1"/>
          <p:nvPr/>
        </p:nvSpPr>
        <p:spPr>
          <a:xfrm>
            <a:off x="6027811" y="5554130"/>
            <a:ext cx="5080456" cy="1077218"/>
          </a:xfrm>
          <a:prstGeom prst="rect">
            <a:avLst/>
          </a:prstGeom>
          <a:noFill/>
        </p:spPr>
        <p:txBody>
          <a:bodyPr wrap="square" rtlCol="0">
            <a:spAutoFit/>
          </a:bodyPr>
          <a:lstStyle/>
          <a:p>
            <a:r>
              <a:rPr lang="en-IN" sz="1600" dirty="0"/>
              <a:t>The link to the code base: </a:t>
            </a:r>
            <a:r>
              <a:rPr lang="en-IN" sz="1600" dirty="0">
                <a:hlinkClick r:id="rId5"/>
              </a:rPr>
              <a:t>https://github.com/Giga1025/IBM_Data_Science_capstone/blob/main/Data_visiualization.ipynb</a:t>
            </a:r>
            <a:endParaRPr lang="en-IN" sz="1600" dirty="0"/>
          </a:p>
          <a:p>
            <a:endParaRPr lang="en-IN" sz="16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4267" y="1286932"/>
            <a:ext cx="10397065" cy="5520267"/>
          </a:xfrm>
          <a:prstGeom prst="rect">
            <a:avLst/>
          </a:prstGeom>
        </p:spPr>
        <p:txBody>
          <a:bodyPr lIns="91440" tIns="45720" rIns="91440" bIns="45720" anchor="t"/>
          <a:lstStyle/>
          <a:p>
            <a:pPr marL="0" indent="0">
              <a:lnSpc>
                <a:spcPct val="100000"/>
              </a:lnSpc>
              <a:spcBef>
                <a:spcPts val="600"/>
              </a:spcBef>
              <a:buNone/>
            </a:pPr>
            <a:r>
              <a:rPr lang="en-US" sz="1600" b="1" dirty="0"/>
              <a:t>Queries Display: </a:t>
            </a:r>
          </a:p>
          <a:p>
            <a:pPr>
              <a:lnSpc>
                <a:spcPct val="100000"/>
              </a:lnSpc>
              <a:spcBef>
                <a:spcPts val="600"/>
              </a:spcBef>
            </a:pPr>
            <a:r>
              <a:rPr lang="en-US" sz="1600" dirty="0"/>
              <a:t>Names of unique launch sites </a:t>
            </a:r>
          </a:p>
          <a:p>
            <a:pPr>
              <a:lnSpc>
                <a:spcPct val="100000"/>
              </a:lnSpc>
              <a:spcBef>
                <a:spcPts val="600"/>
              </a:spcBef>
            </a:pPr>
            <a:r>
              <a:rPr lang="en-US" sz="1600" dirty="0"/>
              <a:t> 5 records where launch site begins with ‘CCA’ </a:t>
            </a:r>
          </a:p>
          <a:p>
            <a:pPr>
              <a:lnSpc>
                <a:spcPct val="100000"/>
              </a:lnSpc>
              <a:spcBef>
                <a:spcPts val="600"/>
              </a:spcBef>
            </a:pPr>
            <a:r>
              <a:rPr lang="en-US" sz="1600" dirty="0"/>
              <a:t>Total payload mass carried by boosters launched by NASA (CRS) </a:t>
            </a:r>
          </a:p>
          <a:p>
            <a:pPr>
              <a:lnSpc>
                <a:spcPct val="100000"/>
              </a:lnSpc>
              <a:spcBef>
                <a:spcPts val="600"/>
              </a:spcBef>
            </a:pPr>
            <a:r>
              <a:rPr lang="en-US" sz="1600" dirty="0"/>
              <a:t>Average payload mass carried by booster version F9 v1.1. </a:t>
            </a:r>
          </a:p>
          <a:p>
            <a:pPr marL="0" indent="0">
              <a:lnSpc>
                <a:spcPct val="100000"/>
              </a:lnSpc>
              <a:spcBef>
                <a:spcPts val="1400"/>
              </a:spcBef>
              <a:buNone/>
            </a:pPr>
            <a:r>
              <a:rPr lang="en-US" sz="1600" b="1" dirty="0"/>
              <a:t>List: </a:t>
            </a:r>
          </a:p>
          <a:p>
            <a:pPr>
              <a:lnSpc>
                <a:spcPct val="100000"/>
              </a:lnSpc>
              <a:spcBef>
                <a:spcPts val="600"/>
              </a:spcBef>
            </a:pPr>
            <a:r>
              <a:rPr lang="en-US" sz="1600" dirty="0"/>
              <a:t>Date of first successful landing on ground pad </a:t>
            </a:r>
          </a:p>
          <a:p>
            <a:pPr>
              <a:lnSpc>
                <a:spcPct val="100000"/>
              </a:lnSpc>
              <a:spcBef>
                <a:spcPts val="600"/>
              </a:spcBef>
            </a:pPr>
            <a:r>
              <a:rPr lang="en-US" sz="1600" dirty="0"/>
              <a:t> Names of boosters which had success landing on drone ship and have payload mass greater than 4,000 but less than 6,000 </a:t>
            </a:r>
          </a:p>
          <a:p>
            <a:pPr>
              <a:lnSpc>
                <a:spcPct val="100000"/>
              </a:lnSpc>
              <a:spcBef>
                <a:spcPts val="600"/>
              </a:spcBef>
            </a:pPr>
            <a:r>
              <a:rPr lang="en-US" sz="1600" dirty="0"/>
              <a:t>Total number of successful and failed missions </a:t>
            </a:r>
          </a:p>
          <a:p>
            <a:pPr>
              <a:lnSpc>
                <a:spcPct val="100000"/>
              </a:lnSpc>
              <a:spcBef>
                <a:spcPts val="600"/>
              </a:spcBef>
            </a:pPr>
            <a:r>
              <a:rPr lang="en-US" sz="1600" dirty="0"/>
              <a:t>Names of booster versions which have carried the max payload </a:t>
            </a:r>
          </a:p>
          <a:p>
            <a:pPr>
              <a:lnSpc>
                <a:spcPct val="100000"/>
              </a:lnSpc>
              <a:spcBef>
                <a:spcPts val="600"/>
              </a:spcBef>
            </a:pPr>
            <a:r>
              <a:rPr lang="en-US" sz="1600" dirty="0"/>
              <a:t>Failed landing outcomes on drone ship, their booster version and launch site for the months in the year 2015 </a:t>
            </a:r>
          </a:p>
          <a:p>
            <a:pPr>
              <a:lnSpc>
                <a:spcPct val="100000"/>
              </a:lnSpc>
              <a:spcBef>
                <a:spcPts val="600"/>
              </a:spcBef>
            </a:pPr>
            <a:r>
              <a:rPr lang="en-US" sz="1600" dirty="0"/>
              <a:t>Count of landing outcomes between 2010-06-04 and 2017-03-20 (desc) </a:t>
            </a:r>
          </a:p>
          <a:p>
            <a:pPr marL="0" indent="0">
              <a:lnSpc>
                <a:spcPct val="100000"/>
              </a:lnSpc>
              <a:spcBef>
                <a:spcPts val="600"/>
              </a:spcBef>
              <a:buNone/>
            </a:pPr>
            <a:r>
              <a:rPr lang="en-US" sz="1600" dirty="0"/>
              <a:t>The link to the code base: </a:t>
            </a:r>
            <a:r>
              <a:rPr lang="en-US" sz="1600" dirty="0">
                <a:hlinkClick r:id="rId3"/>
              </a:rPr>
              <a:t>https://github.com/Giga1025/IBM_Data_Science_capstone/blob/main/Data_exploration_SQL.ipynb</a:t>
            </a:r>
            <a:endParaRPr lang="en-US" sz="1600" dirty="0"/>
          </a:p>
          <a:p>
            <a:pPr marL="0" indent="0">
              <a:lnSpc>
                <a:spcPct val="100000"/>
              </a:lnSpc>
              <a:spcBef>
                <a:spcPts val="600"/>
              </a:spcBef>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293676"/>
            <a:ext cx="11099800" cy="4351338"/>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16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16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16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6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600" dirty="0">
                <a:solidFill>
                  <a:schemeClr val="bg2">
                    <a:lumMod val="50000"/>
                  </a:schemeClr>
                </a:solidFill>
                <a:latin typeface="Abadi" panose="020B0604020104020204" pitchFamily="34" charset="0"/>
              </a:rPr>
              <a:t>Do launch sites keep certain distance away from cities.</a:t>
            </a:r>
          </a:p>
          <a:p>
            <a:pPr marL="457200" lvl="1" indent="0">
              <a:lnSpc>
                <a:spcPct val="100000"/>
              </a:lnSpc>
              <a:spcBef>
                <a:spcPts val="1400"/>
              </a:spcBef>
              <a:buNone/>
            </a:pPr>
            <a:endParaRPr lang="en-US" sz="1600" dirty="0">
              <a:solidFill>
                <a:schemeClr val="bg2">
                  <a:lumMod val="50000"/>
                </a:schemeClr>
              </a:solidFill>
              <a:latin typeface="Abadi" panose="020B0604020104020204" pitchFamily="34" charset="0"/>
            </a:endParaRPr>
          </a:p>
          <a:p>
            <a:r>
              <a:rPr lang="en-US" sz="1600" dirty="0"/>
              <a:t>The link to the code base : </a:t>
            </a:r>
            <a:r>
              <a:rPr lang="en-US" sz="1600" dirty="0">
                <a:hlinkClick r:id="rId3"/>
              </a:rPr>
              <a:t>https://github.com/Giga1025/IBM_Data_Science_capstone/blob/main/Data_visualization_folium.ipynb</a:t>
            </a:r>
            <a:endParaRPr lang="en-US" sz="1600" dirty="0"/>
          </a:p>
          <a:p>
            <a:pPr marL="0" indent="0">
              <a:buNone/>
            </a:pPr>
            <a:endParaRPr lang="en-US" sz="16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4936522" cy="4800953"/>
          </a:xfrm>
          <a:prstGeom prst="rect">
            <a:avLst/>
          </a:prstGeom>
        </p:spPr>
        <p:txBody>
          <a:bodyPr vert="horz" lIns="91440" tIns="45720" rIns="91440" bIns="45720" rtlCol="0" anchor="t">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16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16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1600" dirty="0">
                <a:solidFill>
                  <a:schemeClr val="accent3">
                    <a:lumMod val="25000"/>
                  </a:schemeClr>
                </a:solidFill>
                <a:latin typeface="Abadi" panose="020B0604020104020204" pitchFamily="34" charset="0"/>
              </a:rPr>
              <a:t>Add the GitHub URL of your completed Plotly Dash lab, as an external reference and peer-review purpose</a:t>
            </a:r>
          </a:p>
          <a:p>
            <a:pPr marL="0" indent="0">
              <a:buNone/>
            </a:pPr>
            <a:r>
              <a:rPr lang="en-US" sz="1600" dirty="0"/>
              <a:t>The link to the code base: </a:t>
            </a:r>
            <a:r>
              <a:rPr lang="en-US" sz="1600" dirty="0">
                <a:hlinkClick r:id="rId3"/>
              </a:rPr>
              <a:t>https://github.com/Giga1025/IBM_Data_Science_capstone/blob/main/Data_visualization_dash.ipynb</a:t>
            </a:r>
            <a:endParaRPr lang="en-US" sz="1600" dirty="0"/>
          </a:p>
          <a:p>
            <a:pPr marL="0" indent="0">
              <a:buNone/>
            </a:pPr>
            <a:endParaRPr lang="en-US" sz="16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pic>
        <p:nvPicPr>
          <p:cNvPr id="6" name="Picture 5">
            <a:extLst>
              <a:ext uri="{FF2B5EF4-FFF2-40B4-BE49-F238E27FC236}">
                <a16:creationId xmlns:a16="http://schemas.microsoft.com/office/drawing/2014/main" id="{BA61BFFB-EF28-AD92-8077-96D66E087EB9}"/>
              </a:ext>
            </a:extLst>
          </p:cNvPr>
          <p:cNvPicPr>
            <a:picLocks noChangeAspect="1"/>
          </p:cNvPicPr>
          <p:nvPr/>
        </p:nvPicPr>
        <p:blipFill>
          <a:blip r:embed="rId4"/>
          <a:stretch>
            <a:fillRect/>
          </a:stretch>
        </p:blipFill>
        <p:spPr>
          <a:xfrm>
            <a:off x="5679600" y="1588558"/>
            <a:ext cx="6190666" cy="3321228"/>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600"/>
              </a:spcBef>
              <a:buNone/>
            </a:pPr>
            <a:r>
              <a:rPr lang="en-US" sz="1600" b="1" dirty="0"/>
              <a:t>Charts </a:t>
            </a:r>
          </a:p>
          <a:p>
            <a:pPr>
              <a:lnSpc>
                <a:spcPct val="100000"/>
              </a:lnSpc>
              <a:spcBef>
                <a:spcPts val="600"/>
              </a:spcBef>
            </a:pPr>
            <a:r>
              <a:rPr lang="en-US" sz="1600" dirty="0"/>
              <a:t>Create NumPy array from the Class column </a:t>
            </a:r>
          </a:p>
          <a:p>
            <a:pPr>
              <a:lnSpc>
                <a:spcPct val="100000"/>
              </a:lnSpc>
              <a:spcBef>
                <a:spcPts val="600"/>
              </a:spcBef>
            </a:pPr>
            <a:r>
              <a:rPr lang="en-US" sz="1600" dirty="0"/>
              <a:t>Standardize the data with </a:t>
            </a:r>
            <a:r>
              <a:rPr lang="en-US" sz="1600" dirty="0" err="1"/>
              <a:t>StandardScaler</a:t>
            </a:r>
            <a:r>
              <a:rPr lang="en-US" sz="1600" dirty="0"/>
              <a:t>. Fit and transform the data. </a:t>
            </a:r>
          </a:p>
          <a:p>
            <a:pPr>
              <a:lnSpc>
                <a:spcPct val="100000"/>
              </a:lnSpc>
              <a:spcBef>
                <a:spcPts val="600"/>
              </a:spcBef>
            </a:pPr>
            <a:r>
              <a:rPr lang="en-US" sz="1600" dirty="0"/>
              <a:t>Split the data using </a:t>
            </a:r>
            <a:r>
              <a:rPr lang="en-US" sz="1600" dirty="0" err="1"/>
              <a:t>train_test_split</a:t>
            </a:r>
            <a:r>
              <a:rPr lang="en-US" sz="1600" dirty="0"/>
              <a:t> </a:t>
            </a:r>
          </a:p>
          <a:p>
            <a:pPr>
              <a:lnSpc>
                <a:spcPct val="100000"/>
              </a:lnSpc>
              <a:spcBef>
                <a:spcPts val="600"/>
              </a:spcBef>
            </a:pPr>
            <a:r>
              <a:rPr lang="en-US" sz="1600" dirty="0"/>
              <a:t>Create a GridSearchCV object with cv=10 for parameter optimization </a:t>
            </a:r>
          </a:p>
          <a:p>
            <a:pPr>
              <a:lnSpc>
                <a:spcPct val="100000"/>
              </a:lnSpc>
              <a:spcBef>
                <a:spcPts val="600"/>
              </a:spcBef>
            </a:pPr>
            <a:r>
              <a:rPr lang="en-US" sz="1600" dirty="0"/>
              <a:t>Apply GridSearchCV on different algorithms: logistic regression (</a:t>
            </a:r>
            <a:r>
              <a:rPr lang="en-US" sz="1600" dirty="0" err="1"/>
              <a:t>LogisticRegression</a:t>
            </a:r>
            <a:r>
              <a:rPr lang="en-US" sz="1600" dirty="0"/>
              <a:t>()), support vector machine (SVC()), decision tree (DecisionTreeClassifier()), K-Nearest Neighbor (</a:t>
            </a:r>
            <a:r>
              <a:rPr lang="en-US" sz="1600" dirty="0" err="1"/>
              <a:t>KNeighborsClassifier</a:t>
            </a:r>
            <a:r>
              <a:rPr lang="en-US" sz="1600" dirty="0"/>
              <a:t>()) </a:t>
            </a:r>
          </a:p>
          <a:p>
            <a:pPr>
              <a:lnSpc>
                <a:spcPct val="100000"/>
              </a:lnSpc>
              <a:spcBef>
                <a:spcPts val="600"/>
              </a:spcBef>
            </a:pPr>
            <a:r>
              <a:rPr lang="en-US" sz="1600" dirty="0"/>
              <a:t>Calculate accuracy on the test data using .score() for all models </a:t>
            </a:r>
          </a:p>
          <a:p>
            <a:pPr>
              <a:lnSpc>
                <a:spcPct val="100000"/>
              </a:lnSpc>
              <a:spcBef>
                <a:spcPts val="600"/>
              </a:spcBef>
            </a:pPr>
            <a:r>
              <a:rPr lang="en-US" sz="1600" dirty="0"/>
              <a:t> Assess the confusion matrix for all models </a:t>
            </a:r>
          </a:p>
          <a:p>
            <a:pPr>
              <a:lnSpc>
                <a:spcPct val="100000"/>
              </a:lnSpc>
              <a:spcBef>
                <a:spcPts val="600"/>
              </a:spcBef>
            </a:pPr>
            <a:r>
              <a:rPr lang="en-US" sz="1600" dirty="0"/>
              <a:t>Identify the best model using </a:t>
            </a:r>
            <a:r>
              <a:rPr lang="en-US" sz="1600" dirty="0" err="1"/>
              <a:t>Jaccard_Score</a:t>
            </a:r>
            <a:r>
              <a:rPr lang="en-US" sz="1600" dirty="0"/>
              <a:t>, F1_Score and Accuracy</a:t>
            </a:r>
          </a:p>
          <a:p>
            <a:pPr marL="0" indent="0">
              <a:lnSpc>
                <a:spcPct val="100000"/>
              </a:lnSpc>
              <a:spcBef>
                <a:spcPts val="600"/>
              </a:spcBef>
              <a:buNone/>
            </a:pPr>
            <a:r>
              <a:rPr lang="en-US" sz="1600" dirty="0"/>
              <a:t>The link to the code base: </a:t>
            </a:r>
            <a:r>
              <a:rPr lang="en-US" sz="1600" dirty="0">
                <a:hlinkClick r:id="rId3"/>
              </a:rPr>
              <a:t>https://github.com/Giga1025/IBM_Data_Science_capstone/blob/main/Data_prediction_analysis.ipynb</a:t>
            </a:r>
            <a:endParaRPr lang="en-US" sz="1600" dirty="0"/>
          </a:p>
          <a:p>
            <a:pPr marL="0" indent="0">
              <a:lnSpc>
                <a:spcPct val="100000"/>
              </a:lnSpc>
              <a:spcBef>
                <a:spcPts val="600"/>
              </a:spcBef>
              <a:buNone/>
            </a:pPr>
            <a:endParaRPr lang="en-US" sz="16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 y="1292579"/>
            <a:ext cx="12192000" cy="55654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700" b="1" dirty="0">
                <a:solidFill>
                  <a:schemeClr val="tx1"/>
                </a:solidFill>
              </a:rPr>
              <a:t>Exploratory Data Analysis </a:t>
            </a:r>
          </a:p>
          <a:p>
            <a:pPr>
              <a:lnSpc>
                <a:spcPct val="100000"/>
              </a:lnSpc>
              <a:spcBef>
                <a:spcPts val="1400"/>
              </a:spcBef>
            </a:pPr>
            <a:r>
              <a:rPr lang="en-US" sz="1700" dirty="0">
                <a:solidFill>
                  <a:schemeClr val="tx1"/>
                </a:solidFill>
              </a:rPr>
              <a:t>Launch success has improved over time </a:t>
            </a:r>
          </a:p>
          <a:p>
            <a:pPr>
              <a:lnSpc>
                <a:spcPct val="100000"/>
              </a:lnSpc>
              <a:spcBef>
                <a:spcPts val="1400"/>
              </a:spcBef>
            </a:pPr>
            <a:r>
              <a:rPr lang="en-US" sz="1700" dirty="0">
                <a:solidFill>
                  <a:schemeClr val="tx1"/>
                </a:solidFill>
              </a:rPr>
              <a:t>KSC LC-39A has the highest success rate among landing sites </a:t>
            </a:r>
          </a:p>
          <a:p>
            <a:pPr>
              <a:lnSpc>
                <a:spcPct val="100000"/>
              </a:lnSpc>
              <a:spcBef>
                <a:spcPts val="1400"/>
              </a:spcBef>
            </a:pPr>
            <a:r>
              <a:rPr lang="en-US" sz="1700" dirty="0">
                <a:solidFill>
                  <a:schemeClr val="tx1"/>
                </a:solidFill>
              </a:rPr>
              <a:t>Orbits ES-L1, GEO, HEO and SSO have a 100% success rate Results Summary </a:t>
            </a:r>
          </a:p>
          <a:p>
            <a:pPr marL="0" indent="0">
              <a:lnSpc>
                <a:spcPct val="100000"/>
              </a:lnSpc>
              <a:spcBef>
                <a:spcPts val="1400"/>
              </a:spcBef>
              <a:buNone/>
            </a:pPr>
            <a:r>
              <a:rPr lang="en-US" sz="1700" b="1" dirty="0">
                <a:solidFill>
                  <a:schemeClr val="tx1"/>
                </a:solidFill>
              </a:rPr>
              <a:t>Visual Analytics </a:t>
            </a:r>
          </a:p>
          <a:p>
            <a:pPr>
              <a:lnSpc>
                <a:spcPct val="100000"/>
              </a:lnSpc>
              <a:spcBef>
                <a:spcPts val="1400"/>
              </a:spcBef>
            </a:pPr>
            <a:r>
              <a:rPr lang="en-US" sz="1700" dirty="0">
                <a:solidFill>
                  <a:schemeClr val="tx1"/>
                </a:solidFill>
              </a:rPr>
              <a:t>Most launch sites are near the equator, and all are close to the coast </a:t>
            </a:r>
          </a:p>
          <a:p>
            <a:pPr>
              <a:lnSpc>
                <a:spcPct val="100000"/>
              </a:lnSpc>
              <a:spcBef>
                <a:spcPts val="1400"/>
              </a:spcBef>
            </a:pPr>
            <a:r>
              <a:rPr lang="en-US" sz="1700" dirty="0">
                <a:solidFill>
                  <a:schemeClr val="tx1"/>
                </a:solidFill>
              </a:rPr>
              <a:t>Launch sites are far enough away from anything a failed launch can damage (city, highway, railway), while still close enough to bring people and material to support launch activities </a:t>
            </a:r>
          </a:p>
          <a:p>
            <a:pPr marL="0" indent="0">
              <a:lnSpc>
                <a:spcPct val="100000"/>
              </a:lnSpc>
              <a:spcBef>
                <a:spcPts val="1400"/>
              </a:spcBef>
              <a:buNone/>
            </a:pPr>
            <a:r>
              <a:rPr lang="en-US" sz="1700" b="1" dirty="0">
                <a:solidFill>
                  <a:schemeClr val="tx1"/>
                </a:solidFill>
              </a:rPr>
              <a:t>Predictive Analytics </a:t>
            </a:r>
          </a:p>
          <a:p>
            <a:pPr>
              <a:lnSpc>
                <a:spcPct val="100000"/>
              </a:lnSpc>
              <a:spcBef>
                <a:spcPts val="1400"/>
              </a:spcBef>
            </a:pPr>
            <a:r>
              <a:rPr lang="en-US" sz="1700" dirty="0">
                <a:solidFill>
                  <a:schemeClr val="tx1"/>
                </a:solidFill>
              </a:rPr>
              <a:t>Decision Tree model is the best predictive model for the dataset</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286933"/>
            <a:ext cx="12192000" cy="5571067"/>
          </a:xfrm>
          <a:prstGeom prst="rect">
            <a:avLst/>
          </a:prstGeom>
        </p:spPr>
        <p:txBody>
          <a:bodyPr>
            <a:normAutofit/>
          </a:bodyPr>
          <a:lstStyle/>
          <a:p>
            <a:pPr marL="0" indent="0">
              <a:lnSpc>
                <a:spcPct val="100000"/>
              </a:lnSpc>
              <a:spcBef>
                <a:spcPts val="1400"/>
              </a:spcBef>
              <a:buNone/>
            </a:pPr>
            <a:r>
              <a:rPr lang="en-US" sz="1600" b="1" dirty="0"/>
              <a:t>Exploratory Data Analysis </a:t>
            </a:r>
          </a:p>
          <a:p>
            <a:pPr>
              <a:lnSpc>
                <a:spcPct val="100000"/>
              </a:lnSpc>
              <a:spcBef>
                <a:spcPts val="1400"/>
              </a:spcBef>
            </a:pPr>
            <a:r>
              <a:rPr lang="en-US" sz="1600" dirty="0"/>
              <a:t>Earlier flights had a lower success rate (blue = fail) </a:t>
            </a:r>
          </a:p>
          <a:p>
            <a:pPr>
              <a:lnSpc>
                <a:spcPct val="100000"/>
              </a:lnSpc>
              <a:spcBef>
                <a:spcPts val="1400"/>
              </a:spcBef>
            </a:pPr>
            <a:r>
              <a:rPr lang="en-US" sz="1600" dirty="0"/>
              <a:t>Later flights had a higher success rate (orange = success) </a:t>
            </a:r>
          </a:p>
          <a:p>
            <a:pPr>
              <a:lnSpc>
                <a:spcPct val="100000"/>
              </a:lnSpc>
              <a:spcBef>
                <a:spcPts val="1400"/>
              </a:spcBef>
            </a:pPr>
            <a:r>
              <a:rPr lang="en-US" sz="1600" dirty="0"/>
              <a:t>Around half of launches were from CCAFS SLC 40 launch site </a:t>
            </a:r>
          </a:p>
          <a:p>
            <a:pPr>
              <a:lnSpc>
                <a:spcPct val="100000"/>
              </a:lnSpc>
              <a:spcBef>
                <a:spcPts val="1400"/>
              </a:spcBef>
            </a:pPr>
            <a:r>
              <a:rPr lang="en-US" sz="1600" dirty="0"/>
              <a:t>VAFB SLC 4E and KSC LC 39A have higher success rates </a:t>
            </a:r>
          </a:p>
          <a:p>
            <a:pPr>
              <a:lnSpc>
                <a:spcPct val="100000"/>
              </a:lnSpc>
              <a:spcBef>
                <a:spcPts val="1400"/>
              </a:spcBef>
            </a:pPr>
            <a:r>
              <a:rPr lang="en-US" sz="1600" dirty="0"/>
              <a:t>We can infer that new launches have a higher success rate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F55B69EC-FE7F-BE1A-0786-98A1A0CCCB0C}"/>
              </a:ext>
            </a:extLst>
          </p:cNvPr>
          <p:cNvPicPr>
            <a:picLocks noChangeAspect="1"/>
          </p:cNvPicPr>
          <p:nvPr/>
        </p:nvPicPr>
        <p:blipFill>
          <a:blip r:embed="rId3"/>
          <a:stretch>
            <a:fillRect/>
          </a:stretch>
        </p:blipFill>
        <p:spPr>
          <a:xfrm>
            <a:off x="5944899" y="1629329"/>
            <a:ext cx="5513073" cy="362937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4000"/>
            <a:ext cx="8334478" cy="4357345"/>
          </a:xfrm>
          <a:prstGeom prst="rect">
            <a:avLst/>
          </a:prstGeom>
        </p:spPr>
        <p:txBody>
          <a:bodyPr>
            <a:normAutofit/>
          </a:bodyPr>
          <a:lstStyle/>
          <a:p>
            <a:pPr marL="0" indent="0">
              <a:lnSpc>
                <a:spcPct val="100000"/>
              </a:lnSpc>
              <a:spcBef>
                <a:spcPts val="1400"/>
              </a:spcBef>
              <a:buNone/>
            </a:pPr>
            <a:r>
              <a:rPr lang="en-US" sz="1600" dirty="0"/>
              <a:t>Exploratory Data Analysis </a:t>
            </a:r>
          </a:p>
          <a:p>
            <a:pPr>
              <a:lnSpc>
                <a:spcPct val="100000"/>
              </a:lnSpc>
              <a:spcBef>
                <a:spcPts val="1400"/>
              </a:spcBef>
            </a:pPr>
            <a:r>
              <a:rPr lang="en-US" sz="1600" dirty="0"/>
              <a:t>Typically, the higher the payload mass (kg), the higher the success rate </a:t>
            </a:r>
          </a:p>
          <a:p>
            <a:pPr>
              <a:lnSpc>
                <a:spcPct val="100000"/>
              </a:lnSpc>
              <a:spcBef>
                <a:spcPts val="1400"/>
              </a:spcBef>
            </a:pPr>
            <a:r>
              <a:rPr lang="en-US" sz="1600" dirty="0"/>
              <a:t>Most launces with a payload greater than 7,000 kg were successful </a:t>
            </a:r>
          </a:p>
          <a:p>
            <a:pPr>
              <a:lnSpc>
                <a:spcPct val="100000"/>
              </a:lnSpc>
              <a:spcBef>
                <a:spcPts val="1400"/>
              </a:spcBef>
            </a:pPr>
            <a:r>
              <a:rPr lang="en-US" sz="1600" dirty="0"/>
              <a:t>KSC LC 39A has a 100% success rate for launches less than 5,500 kg </a:t>
            </a:r>
          </a:p>
          <a:p>
            <a:pPr>
              <a:lnSpc>
                <a:spcPct val="100000"/>
              </a:lnSpc>
              <a:spcBef>
                <a:spcPts val="1400"/>
              </a:spcBef>
            </a:pPr>
            <a:r>
              <a:rPr lang="en-US" sz="1600" dirty="0"/>
              <a:t>VAFB SKC 4E has not launched anything greater than ~10,000 kg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BFE453C-33CA-B4CF-DDD7-B5615ACBE143}"/>
              </a:ext>
            </a:extLst>
          </p:cNvPr>
          <p:cNvPicPr>
            <a:picLocks noChangeAspect="1"/>
          </p:cNvPicPr>
          <p:nvPr/>
        </p:nvPicPr>
        <p:blipFill>
          <a:blip r:embed="rId3"/>
          <a:stretch>
            <a:fillRect/>
          </a:stretch>
        </p:blipFill>
        <p:spPr>
          <a:xfrm>
            <a:off x="6722562" y="2415822"/>
            <a:ext cx="5371807" cy="408952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lnSpc>
                <a:spcPct val="100000"/>
              </a:lnSpc>
              <a:spcBef>
                <a:spcPts val="1400"/>
              </a:spcBef>
              <a:buNone/>
            </a:pPr>
            <a:r>
              <a:rPr lang="en-US" sz="1600" b="1" dirty="0"/>
              <a:t>Exploratory Data Analysis </a:t>
            </a:r>
          </a:p>
          <a:p>
            <a:pPr>
              <a:lnSpc>
                <a:spcPct val="100000"/>
              </a:lnSpc>
              <a:spcBef>
                <a:spcPts val="1400"/>
              </a:spcBef>
            </a:pPr>
            <a:r>
              <a:rPr lang="en-US" sz="1600" dirty="0"/>
              <a:t>100% Success Rate: ES-L1, GEO, HEO and SSO </a:t>
            </a:r>
          </a:p>
          <a:p>
            <a:pPr>
              <a:lnSpc>
                <a:spcPct val="100000"/>
              </a:lnSpc>
              <a:spcBef>
                <a:spcPts val="1400"/>
              </a:spcBef>
            </a:pPr>
            <a:r>
              <a:rPr lang="en-US" sz="1600" dirty="0"/>
              <a:t>50%-80% Success Rate: GTO, ISS, LEO, MEO, PO </a:t>
            </a:r>
          </a:p>
          <a:p>
            <a:pPr>
              <a:lnSpc>
                <a:spcPct val="100000"/>
              </a:lnSpc>
              <a:spcBef>
                <a:spcPts val="1400"/>
              </a:spcBef>
            </a:pPr>
            <a:r>
              <a:rPr lang="en-US" sz="1600" dirty="0"/>
              <a:t>0% Success Rate: SO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91F4F09-B5ED-8AFA-26F9-CA25B3EA1732}"/>
              </a:ext>
            </a:extLst>
          </p:cNvPr>
          <p:cNvPicPr>
            <a:picLocks noChangeAspect="1"/>
          </p:cNvPicPr>
          <p:nvPr/>
        </p:nvPicPr>
        <p:blipFill>
          <a:blip r:embed="rId3"/>
          <a:stretch>
            <a:fillRect/>
          </a:stretch>
        </p:blipFill>
        <p:spPr>
          <a:xfrm>
            <a:off x="5374745" y="1732844"/>
            <a:ext cx="5438775" cy="41148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marL="0" indent="0">
              <a:lnSpc>
                <a:spcPct val="100000"/>
              </a:lnSpc>
              <a:spcBef>
                <a:spcPts val="1400"/>
              </a:spcBef>
              <a:buNone/>
            </a:pPr>
            <a:r>
              <a:rPr lang="en-US" sz="1600" b="1" dirty="0"/>
              <a:t>Exploratory Data Analysis </a:t>
            </a:r>
          </a:p>
          <a:p>
            <a:pPr>
              <a:lnSpc>
                <a:spcPct val="100000"/>
              </a:lnSpc>
              <a:spcBef>
                <a:spcPts val="1400"/>
              </a:spcBef>
            </a:pPr>
            <a:r>
              <a:rPr lang="en-US" sz="1600" dirty="0"/>
              <a:t>The success rate typically increases with the number of flights for each orbit</a:t>
            </a:r>
          </a:p>
          <a:p>
            <a:pPr>
              <a:lnSpc>
                <a:spcPct val="100000"/>
              </a:lnSpc>
              <a:spcBef>
                <a:spcPts val="1400"/>
              </a:spcBef>
            </a:pPr>
            <a:r>
              <a:rPr lang="en-US" sz="1600" dirty="0"/>
              <a:t>This relationship is highly apparent for the LEO orbit </a:t>
            </a:r>
          </a:p>
          <a:p>
            <a:pPr>
              <a:lnSpc>
                <a:spcPct val="100000"/>
              </a:lnSpc>
              <a:spcBef>
                <a:spcPts val="1400"/>
              </a:spcBef>
            </a:pPr>
            <a:r>
              <a:rPr lang="en-US" sz="1600" dirty="0"/>
              <a:t>The GTO orbit, however, does not follow this trend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337D8509-42D0-64F7-5C1B-A5425C71477F}"/>
              </a:ext>
            </a:extLst>
          </p:cNvPr>
          <p:cNvPicPr>
            <a:picLocks noChangeAspect="1"/>
          </p:cNvPicPr>
          <p:nvPr/>
        </p:nvPicPr>
        <p:blipFill>
          <a:blip r:embed="rId3"/>
          <a:stretch>
            <a:fillRect/>
          </a:stretch>
        </p:blipFill>
        <p:spPr>
          <a:xfrm>
            <a:off x="5617633" y="1691698"/>
            <a:ext cx="5562600" cy="43338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03778"/>
            <a:ext cx="4868790" cy="4238978"/>
          </a:xfrm>
          <a:prstGeom prst="rect">
            <a:avLst/>
          </a:prstGeom>
        </p:spPr>
        <p:txBody>
          <a:bodyPr>
            <a:normAutofit/>
          </a:bodyPr>
          <a:lstStyle/>
          <a:p>
            <a:pPr marL="0" indent="0">
              <a:lnSpc>
                <a:spcPct val="100000"/>
              </a:lnSpc>
              <a:spcBef>
                <a:spcPts val="1400"/>
              </a:spcBef>
              <a:buNone/>
            </a:pPr>
            <a:r>
              <a:rPr lang="en-US" sz="1600" b="1" dirty="0"/>
              <a:t>Exploratory Data Analysis</a:t>
            </a:r>
            <a:r>
              <a:rPr lang="en-US" sz="1600" dirty="0"/>
              <a:t> </a:t>
            </a:r>
          </a:p>
          <a:p>
            <a:pPr>
              <a:lnSpc>
                <a:spcPct val="100000"/>
              </a:lnSpc>
              <a:spcBef>
                <a:spcPts val="1400"/>
              </a:spcBef>
            </a:pPr>
            <a:r>
              <a:rPr lang="en-US" sz="1600" dirty="0"/>
              <a:t>Heavy payloads are better with LEO, ISS and PO orbits</a:t>
            </a:r>
          </a:p>
          <a:p>
            <a:pPr>
              <a:lnSpc>
                <a:spcPct val="100000"/>
              </a:lnSpc>
              <a:spcBef>
                <a:spcPts val="1400"/>
              </a:spcBef>
            </a:pPr>
            <a:r>
              <a:rPr lang="en-US" sz="1600" dirty="0"/>
              <a:t>The GTO orbit has mixed success with heavier payloads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62D6A93-4EAD-D911-219E-28507DEB5132}"/>
              </a:ext>
            </a:extLst>
          </p:cNvPr>
          <p:cNvPicPr>
            <a:picLocks noChangeAspect="1"/>
          </p:cNvPicPr>
          <p:nvPr/>
        </p:nvPicPr>
        <p:blipFill>
          <a:blip r:embed="rId3"/>
          <a:stretch>
            <a:fillRect/>
          </a:stretch>
        </p:blipFill>
        <p:spPr>
          <a:xfrm>
            <a:off x="5754615" y="1781351"/>
            <a:ext cx="5667375" cy="433387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1600" b="1" dirty="0"/>
              <a:t>Exploratory Data Analysis </a:t>
            </a:r>
          </a:p>
          <a:p>
            <a:pPr>
              <a:lnSpc>
                <a:spcPct val="100000"/>
              </a:lnSpc>
              <a:spcBef>
                <a:spcPts val="1400"/>
              </a:spcBef>
            </a:pPr>
            <a:r>
              <a:rPr lang="en-US" sz="1600" dirty="0"/>
              <a:t>The success rate improved from 2013-2017 and 2018-2019 </a:t>
            </a:r>
          </a:p>
          <a:p>
            <a:pPr>
              <a:lnSpc>
                <a:spcPct val="100000"/>
              </a:lnSpc>
              <a:spcBef>
                <a:spcPts val="1400"/>
              </a:spcBef>
            </a:pPr>
            <a:r>
              <a:rPr lang="en-US" sz="1600" dirty="0"/>
              <a:t>The success rate decreased from 2017-2018 and from 2019-2020 </a:t>
            </a:r>
          </a:p>
          <a:p>
            <a:pPr>
              <a:lnSpc>
                <a:spcPct val="100000"/>
              </a:lnSpc>
              <a:spcBef>
                <a:spcPts val="1400"/>
              </a:spcBef>
            </a:pPr>
            <a:r>
              <a:rPr lang="en-US" sz="1600" dirty="0"/>
              <a:t>Overall, the success rate has improved since 2013</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28C56C4-2318-BA16-953D-046792BD70F4}"/>
              </a:ext>
            </a:extLst>
          </p:cNvPr>
          <p:cNvPicPr>
            <a:picLocks noChangeAspect="1"/>
          </p:cNvPicPr>
          <p:nvPr/>
        </p:nvPicPr>
        <p:blipFill>
          <a:blip r:embed="rId3"/>
          <a:stretch>
            <a:fillRect/>
          </a:stretch>
        </p:blipFill>
        <p:spPr>
          <a:xfrm>
            <a:off x="5388151" y="1766545"/>
            <a:ext cx="5400675" cy="41148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600"/>
              </a:spcBef>
              <a:buNone/>
            </a:pPr>
            <a:r>
              <a:rPr lang="en-IN" sz="2400" b="1" dirty="0"/>
              <a:t>Launch Site Names </a:t>
            </a:r>
          </a:p>
          <a:p>
            <a:pPr>
              <a:lnSpc>
                <a:spcPct val="100000"/>
              </a:lnSpc>
              <a:spcBef>
                <a:spcPts val="600"/>
              </a:spcBef>
            </a:pPr>
            <a:r>
              <a:rPr lang="en-IN" sz="2400" dirty="0"/>
              <a:t>CCAFS LC-40 </a:t>
            </a:r>
          </a:p>
          <a:p>
            <a:pPr>
              <a:lnSpc>
                <a:spcPct val="100000"/>
              </a:lnSpc>
              <a:spcBef>
                <a:spcPts val="600"/>
              </a:spcBef>
            </a:pPr>
            <a:r>
              <a:rPr lang="en-IN" sz="2400" dirty="0"/>
              <a:t>CCAFS SLC-40 </a:t>
            </a:r>
          </a:p>
          <a:p>
            <a:pPr>
              <a:lnSpc>
                <a:spcPct val="100000"/>
              </a:lnSpc>
              <a:spcBef>
                <a:spcPts val="600"/>
              </a:spcBef>
            </a:pPr>
            <a:r>
              <a:rPr lang="en-IN" sz="2400" dirty="0"/>
              <a:t>KSC LC-39A </a:t>
            </a:r>
          </a:p>
          <a:p>
            <a:pPr>
              <a:lnSpc>
                <a:spcPct val="100000"/>
              </a:lnSpc>
              <a:spcBef>
                <a:spcPts val="600"/>
              </a:spcBef>
            </a:pPr>
            <a:r>
              <a:rPr lang="en-IN" sz="2400" dirty="0"/>
              <a:t>VAFB SLC-4E</a:t>
            </a:r>
            <a:endParaRPr lang="en-US" sz="3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8219A12C-8F7F-48BC-B0D9-9B376D10D35E}"/>
              </a:ext>
            </a:extLst>
          </p:cNvPr>
          <p:cNvPicPr>
            <a:picLocks noChangeAspect="1"/>
          </p:cNvPicPr>
          <p:nvPr/>
        </p:nvPicPr>
        <p:blipFill>
          <a:blip r:embed="rId3"/>
          <a:stretch>
            <a:fillRect/>
          </a:stretch>
        </p:blipFill>
        <p:spPr>
          <a:xfrm>
            <a:off x="4329705" y="1960944"/>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16756"/>
            <a:ext cx="12192000" cy="5441244"/>
          </a:xfrm>
          <a:prstGeom prst="rect">
            <a:avLst/>
          </a:prstGeom>
        </p:spPr>
        <p:txBody>
          <a:bodyPr>
            <a:normAutofit/>
          </a:bodyPr>
          <a:lstStyle/>
          <a:p>
            <a:pPr marL="0" indent="0">
              <a:lnSpc>
                <a:spcPct val="100000"/>
              </a:lnSpc>
              <a:spcBef>
                <a:spcPts val="600"/>
              </a:spcBef>
              <a:buNone/>
            </a:pPr>
            <a:r>
              <a:rPr lang="en-US" sz="1600" b="1" dirty="0"/>
              <a:t>Records with Launch Site Starting with CCA</a:t>
            </a:r>
          </a:p>
          <a:p>
            <a:pPr>
              <a:lnSpc>
                <a:spcPct val="100000"/>
              </a:lnSpc>
              <a:spcBef>
                <a:spcPts val="600"/>
              </a:spcBef>
            </a:pPr>
            <a:r>
              <a:rPr lang="en-US" sz="1600" dirty="0"/>
              <a:t> Displaying 5 records below</a:t>
            </a:r>
            <a:endParaRPr lang="en-US" sz="1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472213" y="2353603"/>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1600" b="1" dirty="0"/>
              <a:t>The total payload mass for all the missions carried out till now 45,596 kg (total) carried by boosters launched by NASA (CRS) </a:t>
            </a:r>
          </a:p>
          <a:p>
            <a:pPr marL="0" indent="0">
              <a:lnSpc>
                <a:spcPct val="100000"/>
              </a:lnSpc>
              <a:spcBef>
                <a:spcPts val="1400"/>
              </a:spcBef>
              <a:buNone/>
            </a:pPr>
            <a:endParaRPr lang="en-US" sz="1600" dirty="0"/>
          </a:p>
          <a:p>
            <a:pPr marL="0" indent="0">
              <a:lnSpc>
                <a:spcPct val="100000"/>
              </a:lnSpc>
              <a:spcBef>
                <a:spcPts val="1400"/>
              </a:spcBef>
              <a:buNone/>
            </a:pPr>
            <a:endParaRPr lang="en-US" sz="1600"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411876" y="3041662"/>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spcBef>
                <a:spcPts val="1400"/>
              </a:spcBef>
              <a:buNone/>
            </a:pPr>
            <a:r>
              <a:rPr lang="en-US" sz="1600" b="1" dirty="0">
                <a:latin typeface="Abadi" panose="020B0604020104020204" pitchFamily="34" charset="0"/>
              </a:rPr>
              <a:t>The average payload mass carried by booster version F9 v1.1 as 2928.4</a:t>
            </a:r>
          </a:p>
          <a:p>
            <a:pPr marL="0" indent="0">
              <a:spcBef>
                <a:spcPts val="1400"/>
              </a:spcBef>
              <a:buNone/>
            </a:pPr>
            <a:endParaRPr lang="en-US" sz="1600" b="1" dirty="0">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0AAB3F00-59E3-4E6C-BD22-2D4FB041F6E4}"/>
              </a:ext>
            </a:extLst>
          </p:cNvPr>
          <p:cNvPicPr>
            <a:picLocks noChangeAspect="1"/>
          </p:cNvPicPr>
          <p:nvPr/>
        </p:nvPicPr>
        <p:blipFill>
          <a:blip r:embed="rId3"/>
          <a:stretch>
            <a:fillRect/>
          </a:stretch>
        </p:blipFill>
        <p:spPr>
          <a:xfrm>
            <a:off x="1330913" y="2590800"/>
            <a:ext cx="8280488" cy="332752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6666" y="2904809"/>
            <a:ext cx="3680178" cy="2050521"/>
          </a:xfrm>
          <a:prstGeom prst="rect">
            <a:avLst/>
          </a:prstGeom>
        </p:spPr>
        <p:txBody>
          <a:bodyPr lIns="91440" tIns="45720" rIns="91440" bIns="45720" anchor="t">
            <a:normAutofit/>
          </a:bodyPr>
          <a:lstStyle/>
          <a:p>
            <a:pPr marL="0" indent="0">
              <a:lnSpc>
                <a:spcPct val="100000"/>
              </a:lnSpc>
              <a:spcBef>
                <a:spcPts val="1400"/>
              </a:spcBef>
              <a:buNone/>
            </a:pPr>
            <a:r>
              <a:rPr lang="en-US" sz="1600" b="1" dirty="0">
                <a:solidFill>
                  <a:schemeClr val="accent3">
                    <a:lumMod val="25000"/>
                  </a:schemeClr>
                </a:solidFill>
                <a:latin typeface="Abadi"/>
              </a:rPr>
              <a:t>The date of the first successful landing outcome on ground pad was observed to be on 22</a:t>
            </a:r>
            <a:r>
              <a:rPr lang="en-US" sz="1600" b="1" baseline="30000" dirty="0">
                <a:solidFill>
                  <a:schemeClr val="accent3">
                    <a:lumMod val="25000"/>
                  </a:schemeClr>
                </a:solidFill>
                <a:latin typeface="Abadi"/>
              </a:rPr>
              <a:t>nd</a:t>
            </a:r>
            <a:r>
              <a:rPr lang="en-US" sz="1600" b="1" dirty="0">
                <a:solidFill>
                  <a:schemeClr val="accent3">
                    <a:lumMod val="25000"/>
                  </a:schemeClr>
                </a:solidFill>
                <a:latin typeface="Abadi"/>
              </a:rPr>
              <a:t> December 2015</a:t>
            </a:r>
            <a:endParaRPr lang="en-US" sz="1600" b="1"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D5B751AB-189D-48E0-B627-B1B93BAF0FF7}"/>
              </a:ext>
            </a:extLst>
          </p:cNvPr>
          <p:cNvPicPr>
            <a:picLocks noChangeAspect="1"/>
          </p:cNvPicPr>
          <p:nvPr/>
        </p:nvPicPr>
        <p:blipFill>
          <a:blip r:embed="rId3"/>
          <a:stretch>
            <a:fillRect/>
          </a:stretch>
        </p:blipFill>
        <p:spPr>
          <a:xfrm>
            <a:off x="4861756" y="1957341"/>
            <a:ext cx="7010916" cy="279656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IN" sz="1600" b="1" dirty="0"/>
              <a:t>Booster Drone Ship Landing</a:t>
            </a:r>
          </a:p>
          <a:p>
            <a:pPr>
              <a:lnSpc>
                <a:spcPct val="100000"/>
              </a:lnSpc>
              <a:spcBef>
                <a:spcPts val="1400"/>
              </a:spcBef>
            </a:pPr>
            <a:r>
              <a:rPr lang="en-US" sz="1600" dirty="0"/>
              <a:t>Booster mass greater than 4,000 but less than 6,000 </a:t>
            </a:r>
          </a:p>
          <a:p>
            <a:pPr>
              <a:lnSpc>
                <a:spcPct val="100000"/>
              </a:lnSpc>
              <a:spcBef>
                <a:spcPts val="1400"/>
              </a:spcBef>
            </a:pPr>
            <a:r>
              <a:rPr lang="en-US" sz="1600" dirty="0"/>
              <a:t>JSCAT-14, JSCAT-16, SES-10, SES-11 / EchoStar 105</a:t>
            </a:r>
            <a:endParaRPr lang="en-US" sz="2200" b="1"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09A23552-E793-E180-12D7-5044A78CB244}"/>
              </a:ext>
            </a:extLst>
          </p:cNvPr>
          <p:cNvPicPr>
            <a:picLocks noChangeAspect="1"/>
          </p:cNvPicPr>
          <p:nvPr/>
        </p:nvPicPr>
        <p:blipFill>
          <a:blip r:embed="rId3"/>
          <a:stretch>
            <a:fillRect/>
          </a:stretch>
        </p:blipFill>
        <p:spPr>
          <a:xfrm>
            <a:off x="2124121" y="3146961"/>
            <a:ext cx="8956193" cy="24805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 y="1229261"/>
            <a:ext cx="12192000" cy="562873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b="1" u="sng" dirty="0">
                <a:solidFill>
                  <a:schemeClr val="accent3">
                    <a:lumMod val="25000"/>
                  </a:schemeClr>
                </a:solidFill>
                <a:latin typeface="Abadi" panose="020B0604020104020204" pitchFamily="34" charset="0"/>
              </a:rPr>
              <a:t>Summary of methodologies</a:t>
            </a:r>
          </a:p>
          <a:p>
            <a:pPr marL="0" indent="0">
              <a:lnSpc>
                <a:spcPts val="1920"/>
              </a:lnSpc>
              <a:spcBef>
                <a:spcPts val="600"/>
              </a:spcBef>
              <a:buNone/>
            </a:pPr>
            <a:r>
              <a:rPr lang="en-US" sz="1600" dirty="0">
                <a:solidFill>
                  <a:schemeClr val="accent3">
                    <a:lumMod val="25000"/>
                  </a:schemeClr>
                </a:solidFill>
                <a:latin typeface="Abadi" panose="020B0604020104020204" pitchFamily="34" charset="0"/>
              </a:rPr>
              <a:t>The aim of the project is to find out the factors and success rate for a successful landing of the first stage of the rocket. To make this possible following methodologies were used.</a:t>
            </a:r>
          </a:p>
          <a:p>
            <a:pPr>
              <a:lnSpc>
                <a:spcPts val="1920"/>
              </a:lnSpc>
              <a:spcBef>
                <a:spcPts val="600"/>
              </a:spcBef>
            </a:pPr>
            <a:r>
              <a:rPr lang="en-US" sz="1600" b="1" i="0" dirty="0">
                <a:solidFill>
                  <a:schemeClr val="tx1"/>
                </a:solidFill>
                <a:effectLst/>
                <a:latin typeface="Abadi" panose="020B0604020104020204" pitchFamily="34" charset="0"/>
              </a:rPr>
              <a:t>Data Collection</a:t>
            </a:r>
            <a:r>
              <a:rPr lang="en-US" sz="1600" b="0" i="0" dirty="0">
                <a:solidFill>
                  <a:schemeClr val="tx1"/>
                </a:solidFill>
                <a:effectLst/>
                <a:latin typeface="Abadi" panose="020B0604020104020204" pitchFamily="34" charset="0"/>
              </a:rPr>
              <a:t>: SpaceX launch historical data was collected from SpaceX API and Wikipedia through web scraping</a:t>
            </a:r>
          </a:p>
          <a:p>
            <a:pPr>
              <a:lnSpc>
                <a:spcPts val="1920"/>
              </a:lnSpc>
              <a:spcBef>
                <a:spcPts val="600"/>
              </a:spcBef>
            </a:pPr>
            <a:r>
              <a:rPr lang="en-US" sz="1600" b="1" i="0" dirty="0">
                <a:solidFill>
                  <a:schemeClr val="tx1"/>
                </a:solidFill>
                <a:effectLst/>
                <a:latin typeface="Abadi" panose="020B0604020104020204" pitchFamily="34" charset="0"/>
              </a:rPr>
              <a:t>Data Cleaning and Exploration</a:t>
            </a:r>
            <a:r>
              <a:rPr lang="en-US" sz="1600" b="0" i="0" dirty="0">
                <a:solidFill>
                  <a:schemeClr val="tx1"/>
                </a:solidFill>
                <a:effectLst/>
                <a:latin typeface="Abadi" panose="020B0604020104020204" pitchFamily="34" charset="0"/>
              </a:rPr>
              <a:t>: The collected data was cleaned and prepared for analysis using Python, and SQL was used for exploration.</a:t>
            </a:r>
          </a:p>
          <a:p>
            <a:pPr>
              <a:lnSpc>
                <a:spcPts val="1920"/>
              </a:lnSpc>
              <a:spcBef>
                <a:spcPts val="600"/>
              </a:spcBef>
            </a:pPr>
            <a:r>
              <a:rPr lang="en-US" sz="1600" b="1" i="0" dirty="0">
                <a:solidFill>
                  <a:schemeClr val="tx1"/>
                </a:solidFill>
                <a:effectLst/>
                <a:latin typeface="Abadi" panose="020B0604020104020204" pitchFamily="34" charset="0"/>
              </a:rPr>
              <a:t>Data Visualization</a:t>
            </a:r>
            <a:r>
              <a:rPr lang="en-US" sz="1600" b="0" i="0" dirty="0">
                <a:solidFill>
                  <a:schemeClr val="tx1"/>
                </a:solidFill>
                <a:effectLst/>
                <a:latin typeface="Abadi" panose="020B0604020104020204" pitchFamily="34" charset="0"/>
              </a:rPr>
              <a:t>: Python libraries like pandas and seaborn were used to create visualizations to identify patterns. A geographical chart was generated to analyze data, and an interactive dashboard was created.</a:t>
            </a:r>
          </a:p>
          <a:p>
            <a:pPr>
              <a:lnSpc>
                <a:spcPts val="1920"/>
              </a:lnSpc>
              <a:spcBef>
                <a:spcPts val="600"/>
              </a:spcBef>
            </a:pPr>
            <a:r>
              <a:rPr lang="en-US" sz="1600" b="1" i="0" dirty="0">
                <a:solidFill>
                  <a:schemeClr val="tx1"/>
                </a:solidFill>
                <a:effectLst/>
                <a:latin typeface="Abadi" panose="020B0604020104020204" pitchFamily="34" charset="0"/>
              </a:rPr>
              <a:t>Model Building</a:t>
            </a:r>
            <a:r>
              <a:rPr lang="en-US" sz="1600" b="0" i="0" dirty="0">
                <a:solidFill>
                  <a:schemeClr val="tx1"/>
                </a:solidFill>
                <a:effectLst/>
                <a:latin typeface="Abadi" panose="020B0604020104020204" pitchFamily="34" charset="0"/>
              </a:rPr>
              <a:t>: Relevant factors influencing rocket landing success were identified, and a machine learning model was developed to predict future outcomes.</a:t>
            </a:r>
          </a:p>
          <a:p>
            <a:pPr marL="0" indent="0">
              <a:lnSpc>
                <a:spcPct val="100000"/>
              </a:lnSpc>
              <a:spcBef>
                <a:spcPts val="1400"/>
              </a:spcBef>
              <a:buNone/>
            </a:pPr>
            <a:r>
              <a:rPr lang="en-US" sz="1600" b="1" u="sng" dirty="0">
                <a:solidFill>
                  <a:schemeClr val="accent3">
                    <a:lumMod val="25000"/>
                  </a:schemeClr>
                </a:solidFill>
                <a:latin typeface="Abadi" panose="020B0604020104020204" pitchFamily="34" charset="0"/>
              </a:rPr>
              <a:t>Results</a:t>
            </a:r>
          </a:p>
          <a:p>
            <a:pPr marL="0" indent="0">
              <a:lnSpc>
                <a:spcPts val="1920"/>
              </a:lnSpc>
              <a:spcBef>
                <a:spcPts val="600"/>
              </a:spcBef>
              <a:buNone/>
            </a:pPr>
            <a:r>
              <a:rPr lang="en-US" sz="1600" b="1" dirty="0">
                <a:solidFill>
                  <a:schemeClr val="accent3">
                    <a:lumMod val="25000"/>
                  </a:schemeClr>
                </a:solidFill>
                <a:latin typeface="Abadi" panose="020B0604020104020204" pitchFamily="34" charset="0"/>
              </a:rPr>
              <a:t>Exploratory data analysis: </a:t>
            </a:r>
            <a:endParaRPr lang="en-US" sz="1600" dirty="0">
              <a:solidFill>
                <a:schemeClr val="accent3">
                  <a:lumMod val="25000"/>
                </a:schemeClr>
              </a:solidFill>
              <a:latin typeface="Abadi" panose="020B0604020104020204" pitchFamily="34" charset="0"/>
            </a:endParaRPr>
          </a:p>
          <a:p>
            <a:pPr>
              <a:lnSpc>
                <a:spcPts val="1920"/>
              </a:lnSpc>
              <a:spcBef>
                <a:spcPts val="600"/>
              </a:spcBef>
            </a:pPr>
            <a:r>
              <a:rPr lang="en-US" sz="1600" dirty="0">
                <a:solidFill>
                  <a:schemeClr val="accent3">
                    <a:lumMod val="25000"/>
                  </a:schemeClr>
                </a:solidFill>
                <a:latin typeface="Abadi" panose="020B0604020104020204" pitchFamily="34" charset="0"/>
              </a:rPr>
              <a:t>Success rate improves over the years</a:t>
            </a:r>
          </a:p>
          <a:p>
            <a:pPr>
              <a:lnSpc>
                <a:spcPts val="1920"/>
              </a:lnSpc>
              <a:spcBef>
                <a:spcPts val="600"/>
              </a:spcBef>
            </a:pPr>
            <a:r>
              <a:rPr lang="en-US" sz="1600" dirty="0">
                <a:solidFill>
                  <a:schemeClr val="tx1"/>
                </a:solidFill>
                <a:latin typeface="Abadi" panose="020B0604020104020204" pitchFamily="34" charset="0"/>
              </a:rPr>
              <a:t>KSC LC-39A has the highest success rate among landing sites </a:t>
            </a:r>
          </a:p>
          <a:p>
            <a:pPr>
              <a:lnSpc>
                <a:spcPts val="1920"/>
              </a:lnSpc>
              <a:spcBef>
                <a:spcPts val="600"/>
              </a:spcBef>
            </a:pPr>
            <a:r>
              <a:rPr lang="en-US" sz="1600" dirty="0">
                <a:solidFill>
                  <a:schemeClr val="tx1"/>
                </a:solidFill>
                <a:latin typeface="Abadi" panose="020B0604020104020204" pitchFamily="34" charset="0"/>
              </a:rPr>
              <a:t>Orbits ES -L1, GEO, HEO, and SSO have a 100% success rate</a:t>
            </a:r>
          </a:p>
          <a:p>
            <a:pPr>
              <a:lnSpc>
                <a:spcPct val="100000"/>
              </a:lnSpc>
              <a:spcBef>
                <a:spcPts val="1400"/>
              </a:spcBef>
            </a:pPr>
            <a:endParaRPr lang="en-US" sz="1600" dirty="0">
              <a:solidFill>
                <a:schemeClr val="tx1"/>
              </a:solidFill>
              <a:latin typeface="Abadi" panose="020B0604020104020204" pitchFamily="34" charset="0"/>
            </a:endParaRPr>
          </a:p>
          <a:p>
            <a:pPr marL="0" indent="0">
              <a:lnSpc>
                <a:spcPct val="100000"/>
              </a:lnSpc>
              <a:spcBef>
                <a:spcPts val="1400"/>
              </a:spcBef>
              <a:buNone/>
            </a:pPr>
            <a:endParaRPr lang="en-US" sz="1600" b="1" u="sng"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TextBox 1">
            <a:extLst>
              <a:ext uri="{FF2B5EF4-FFF2-40B4-BE49-F238E27FC236}">
                <a16:creationId xmlns:a16="http://schemas.microsoft.com/office/drawing/2014/main" id="{AD28EAF0-8A64-0E1D-7138-5451D6CDED80}"/>
              </a:ext>
            </a:extLst>
          </p:cNvPr>
          <p:cNvSpPr txBox="1"/>
          <p:nvPr/>
        </p:nvSpPr>
        <p:spPr>
          <a:xfrm>
            <a:off x="5746044" y="4278038"/>
            <a:ext cx="5226756" cy="830997"/>
          </a:xfrm>
          <a:prstGeom prst="rect">
            <a:avLst/>
          </a:prstGeom>
          <a:noFill/>
        </p:spPr>
        <p:txBody>
          <a:bodyPr wrap="square" rtlCol="0">
            <a:spAutoFit/>
          </a:bodyPr>
          <a:lstStyle/>
          <a:p>
            <a:r>
              <a:rPr lang="en-US" sz="1600" b="1" dirty="0"/>
              <a:t>Visualization/Analytics: </a:t>
            </a:r>
          </a:p>
          <a:p>
            <a:r>
              <a:rPr lang="en-US" sz="1600" dirty="0"/>
              <a:t>• Most launch sites are near the equator, and all are close to the coast</a:t>
            </a:r>
            <a:endParaRPr lang="en-IN" sz="1600" dirty="0"/>
          </a:p>
        </p:txBody>
      </p:sp>
      <p:sp>
        <p:nvSpPr>
          <p:cNvPr id="3" name="TextBox 2">
            <a:extLst>
              <a:ext uri="{FF2B5EF4-FFF2-40B4-BE49-F238E27FC236}">
                <a16:creationId xmlns:a16="http://schemas.microsoft.com/office/drawing/2014/main" id="{02335D2C-F955-8A98-1736-EB23C2A5C309}"/>
              </a:ext>
            </a:extLst>
          </p:cNvPr>
          <p:cNvSpPr txBox="1"/>
          <p:nvPr/>
        </p:nvSpPr>
        <p:spPr>
          <a:xfrm>
            <a:off x="5746044" y="5250597"/>
            <a:ext cx="3911600" cy="1077218"/>
          </a:xfrm>
          <a:prstGeom prst="rect">
            <a:avLst/>
          </a:prstGeom>
          <a:noFill/>
        </p:spPr>
        <p:txBody>
          <a:bodyPr wrap="square" rtlCol="0">
            <a:spAutoFit/>
          </a:bodyPr>
          <a:lstStyle/>
          <a:p>
            <a:r>
              <a:rPr lang="en-US" sz="1600" b="1" dirty="0"/>
              <a:t>Predictive Analytics: </a:t>
            </a:r>
          </a:p>
          <a:p>
            <a:r>
              <a:rPr lang="en-US" sz="1600" dirty="0"/>
              <a:t>• All models performed similarly on the test set. The decision tree model slightly outperformed</a:t>
            </a:r>
            <a:endParaRPr lang="en-IN" sz="1600"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1600" b="1" dirty="0">
                <a:solidFill>
                  <a:schemeClr val="accent3">
                    <a:lumMod val="25000"/>
                  </a:schemeClr>
                </a:solidFill>
                <a:latin typeface="Abadi" panose="020B0604020104020204" pitchFamily="34" charset="0"/>
              </a:rPr>
              <a:t>The outcomes of the missions</a:t>
            </a:r>
          </a:p>
          <a:p>
            <a:pPr marL="0" indent="0">
              <a:lnSpc>
                <a:spcPct val="100000"/>
              </a:lnSpc>
              <a:spcBef>
                <a:spcPts val="1400"/>
              </a:spcBef>
              <a:buNone/>
            </a:pPr>
            <a:endParaRPr lang="en-US" sz="16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B7927CE-BD4E-9AC0-3352-9ED8BDC14375}"/>
              </a:ext>
            </a:extLst>
          </p:cNvPr>
          <p:cNvPicPr>
            <a:picLocks noChangeAspect="1"/>
          </p:cNvPicPr>
          <p:nvPr/>
        </p:nvPicPr>
        <p:blipFill>
          <a:blip r:embed="rId3"/>
          <a:stretch>
            <a:fillRect/>
          </a:stretch>
        </p:blipFill>
        <p:spPr>
          <a:xfrm>
            <a:off x="770010" y="2244995"/>
            <a:ext cx="6197919" cy="322596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spcBef>
                <a:spcPts val="1400"/>
              </a:spcBef>
              <a:buNone/>
            </a:pPr>
            <a:r>
              <a:rPr lang="en-US" sz="1600" dirty="0">
                <a:latin typeface="Abadi" panose="020B0604020104020204" pitchFamily="34" charset="0"/>
              </a:rPr>
              <a:t>We determined the booster that have carried the maximum payload using a subquery in the </a:t>
            </a:r>
            <a:r>
              <a:rPr lang="en-US" sz="1600" b="1" dirty="0">
                <a:latin typeface="Abadi" panose="020B0604020104020204" pitchFamily="34" charset="0"/>
              </a:rPr>
              <a:t>WHERE</a:t>
            </a:r>
            <a:r>
              <a:rPr lang="en-US" sz="1600" dirty="0">
                <a:latin typeface="Abadi" panose="020B0604020104020204" pitchFamily="34" charset="0"/>
              </a:rPr>
              <a:t> clause and the </a:t>
            </a:r>
            <a:r>
              <a:rPr lang="en-US" sz="1600" b="1" dirty="0">
                <a:latin typeface="Abadi" panose="020B0604020104020204" pitchFamily="34" charset="0"/>
              </a:rPr>
              <a:t>MAX() </a:t>
            </a:r>
            <a:r>
              <a:rPr lang="en-US" sz="1600" dirty="0">
                <a:latin typeface="Abadi" panose="020B0604020104020204" pitchFamily="34" charset="0"/>
              </a:rPr>
              <a:t>function.</a:t>
            </a:r>
          </a:p>
          <a:p>
            <a:pPr marL="0" indent="0">
              <a:spcBef>
                <a:spcPts val="1400"/>
              </a:spcBef>
              <a:buNone/>
            </a:pPr>
            <a:endParaRPr lang="en-US" sz="1600" dirty="0">
              <a:latin typeface="Abadi" panose="020B0604020104020204" pitchFamily="34" charset="0"/>
            </a:endParaRPr>
          </a:p>
          <a:p>
            <a:pPr marL="0" indent="0">
              <a:spcBef>
                <a:spcPts val="1400"/>
              </a:spcBef>
              <a:buNone/>
            </a:pPr>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779D4455-44AD-4EE2-AA73-0C30FAE52EB3}"/>
              </a:ext>
            </a:extLst>
          </p:cNvPr>
          <p:cNvPicPr>
            <a:picLocks noChangeAspect="1"/>
          </p:cNvPicPr>
          <p:nvPr/>
        </p:nvPicPr>
        <p:blipFill>
          <a:blip r:embed="rId3"/>
          <a:stretch>
            <a:fillRect/>
          </a:stretch>
        </p:blipFill>
        <p:spPr>
          <a:xfrm>
            <a:off x="3053645" y="2397897"/>
            <a:ext cx="4849926" cy="390419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1600" b="1" dirty="0"/>
              <a:t>In 2015 </a:t>
            </a:r>
          </a:p>
          <a:p>
            <a:pPr>
              <a:lnSpc>
                <a:spcPct val="100000"/>
              </a:lnSpc>
              <a:spcBef>
                <a:spcPts val="1400"/>
              </a:spcBef>
            </a:pPr>
            <a:r>
              <a:rPr lang="en-US" sz="1600" dirty="0"/>
              <a:t>Showing month, date, booster version, launch site and landing outcome</a:t>
            </a: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1037167"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1600" b="1" dirty="0"/>
              <a:t>Ranked Descending </a:t>
            </a:r>
          </a:p>
          <a:p>
            <a:pPr marL="0" indent="0">
              <a:lnSpc>
                <a:spcPct val="100000"/>
              </a:lnSpc>
              <a:spcBef>
                <a:spcPts val="1400"/>
              </a:spcBef>
              <a:buNone/>
            </a:pPr>
            <a:r>
              <a:rPr lang="en-US" sz="1600" dirty="0"/>
              <a:t>Count of landing outcomes between 2010-06-04 and 2017-03-20 in descending order</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0AB630D8-82BB-40F8-A239-7FACF3C98F33}"/>
              </a:ext>
            </a:extLst>
          </p:cNvPr>
          <p:cNvPicPr>
            <a:picLocks noChangeAspect="1"/>
          </p:cNvPicPr>
          <p:nvPr/>
        </p:nvPicPr>
        <p:blipFill>
          <a:blip r:embed="rId3"/>
          <a:stretch>
            <a:fillRect/>
          </a:stretch>
        </p:blipFill>
        <p:spPr>
          <a:xfrm>
            <a:off x="2198334" y="2612579"/>
            <a:ext cx="5438599" cy="381463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275644"/>
            <a:ext cx="12192000" cy="5582356"/>
          </a:xfrm>
          <a:prstGeom prst="rect">
            <a:avLst/>
          </a:prstGeom>
        </p:spPr>
        <p:txBody>
          <a:bodyPr lIns="91440" tIns="45720" rIns="91440" bIns="45720" anchor="t">
            <a:normAutofit/>
          </a:bodyPr>
          <a:lstStyle/>
          <a:p>
            <a:pPr marL="0" indent="0">
              <a:lnSpc>
                <a:spcPct val="100000"/>
              </a:lnSpc>
              <a:spcBef>
                <a:spcPts val="1400"/>
              </a:spcBef>
              <a:buNone/>
            </a:pPr>
            <a:r>
              <a:rPr lang="en-US" sz="1600" b="1" dirty="0"/>
              <a:t>With Markers </a:t>
            </a:r>
          </a:p>
          <a:p>
            <a:pPr>
              <a:lnSpc>
                <a:spcPct val="100000"/>
              </a:lnSpc>
              <a:spcBef>
                <a:spcPts val="1400"/>
              </a:spcBef>
            </a:pPr>
            <a:r>
              <a:rPr lang="en-US" sz="1600" dirty="0"/>
              <a:t>Near Equator: the closer the launch site to the equator, the easier it is to launch to equatorial orbit, and the more help you get from Earth's rotation for a prograde orbit. Rockets launched from sites near the equator get an additional natural boost - due to the rotational speed of earth - that helps save the cost of putting in extra fuel and boosters.</a:t>
            </a:r>
          </a:p>
          <a:p>
            <a:pPr>
              <a:lnSpc>
                <a:spcPct val="100000"/>
              </a:lnSpc>
              <a:spcBef>
                <a:spcPts val="1400"/>
              </a:spcBef>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4" name="Content Placeholder 5">
            <a:extLst>
              <a:ext uri="{FF2B5EF4-FFF2-40B4-BE49-F238E27FC236}">
                <a16:creationId xmlns:a16="http://schemas.microsoft.com/office/drawing/2014/main" id="{470AB9A3-B553-4971-BB03-177421E4971B}"/>
              </a:ext>
            </a:extLst>
          </p:cNvPr>
          <p:cNvPicPr>
            <a:picLocks noGrp="1" noChangeAspect="1"/>
          </p:cNvPicPr>
          <p:nvPr/>
        </p:nvPicPr>
        <p:blipFill>
          <a:blip r:embed="rId3"/>
          <a:stretch>
            <a:fillRect/>
          </a:stretch>
        </p:blipFill>
        <p:spPr>
          <a:xfrm>
            <a:off x="1190977" y="2511613"/>
            <a:ext cx="9287933" cy="416633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360310"/>
            <a:ext cx="12192000" cy="5497689"/>
          </a:xfrm>
          <a:prstGeom prst="rect">
            <a:avLst/>
          </a:prstGeom>
        </p:spPr>
        <p:txBody>
          <a:bodyPr lIns="91440" tIns="45720" rIns="91440" bIns="45720" anchor="t">
            <a:normAutofit/>
          </a:bodyPr>
          <a:lstStyle/>
          <a:p>
            <a:pPr marL="0" indent="0">
              <a:lnSpc>
                <a:spcPct val="100000"/>
              </a:lnSpc>
              <a:spcBef>
                <a:spcPts val="1400"/>
              </a:spcBef>
              <a:buNone/>
            </a:pPr>
            <a:r>
              <a:rPr lang="en-US" sz="1600" b="1" dirty="0"/>
              <a:t>Launch Outcomes At Each Launch Site </a:t>
            </a:r>
          </a:p>
          <a:p>
            <a:pPr marL="0" indent="0">
              <a:lnSpc>
                <a:spcPct val="100000"/>
              </a:lnSpc>
              <a:spcBef>
                <a:spcPts val="1400"/>
              </a:spcBef>
              <a:buNone/>
            </a:pPr>
            <a:r>
              <a:rPr lang="en-US" sz="1600" dirty="0"/>
              <a:t>Outcomes: </a:t>
            </a:r>
          </a:p>
          <a:p>
            <a:pPr>
              <a:lnSpc>
                <a:spcPct val="100000"/>
              </a:lnSpc>
              <a:spcBef>
                <a:spcPts val="1400"/>
              </a:spcBef>
            </a:pPr>
            <a:r>
              <a:rPr lang="en-US" sz="1600" dirty="0"/>
              <a:t>Green markers for successful launches </a:t>
            </a:r>
          </a:p>
          <a:p>
            <a:pPr>
              <a:lnSpc>
                <a:spcPct val="100000"/>
              </a:lnSpc>
              <a:spcBef>
                <a:spcPts val="1400"/>
              </a:spcBef>
            </a:pPr>
            <a:r>
              <a:rPr lang="en-US" sz="1600" dirty="0"/>
              <a:t>Red markers for unsuccessful launches </a:t>
            </a:r>
          </a:p>
          <a:p>
            <a:pPr>
              <a:lnSpc>
                <a:spcPct val="100000"/>
              </a:lnSpc>
              <a:spcBef>
                <a:spcPts val="0"/>
              </a:spcBef>
            </a:pPr>
            <a:r>
              <a:rPr lang="en-US" sz="1600" dirty="0"/>
              <a:t>Launch site CCAFS SLC-40 has a 3/7 </a:t>
            </a:r>
          </a:p>
          <a:p>
            <a:pPr marL="0" indent="0">
              <a:lnSpc>
                <a:spcPct val="100000"/>
              </a:lnSpc>
              <a:spcBef>
                <a:spcPts val="0"/>
              </a:spcBef>
              <a:buNone/>
            </a:pPr>
            <a:r>
              <a:rPr lang="en-US" sz="1600" dirty="0"/>
              <a:t>success rate (42.9%)</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2" name="Content Placeholder 3">
            <a:extLst>
              <a:ext uri="{FF2B5EF4-FFF2-40B4-BE49-F238E27FC236}">
                <a16:creationId xmlns:a16="http://schemas.microsoft.com/office/drawing/2014/main" id="{545859BE-C488-4415-B455-A8E223C13405}"/>
              </a:ext>
            </a:extLst>
          </p:cNvPr>
          <p:cNvPicPr>
            <a:picLocks noGrp="1" noChangeAspect="1"/>
          </p:cNvPicPr>
          <p:nvPr/>
        </p:nvPicPr>
        <p:blipFill>
          <a:blip r:embed="rId3"/>
          <a:stretch>
            <a:fillRect/>
          </a:stretch>
        </p:blipFill>
        <p:spPr>
          <a:xfrm>
            <a:off x="4927599" y="1325173"/>
            <a:ext cx="7128934" cy="442778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593165" y="2004525"/>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proximities</a:t>
            </a:r>
          </a:p>
        </p:txBody>
      </p:sp>
      <p:pic>
        <p:nvPicPr>
          <p:cNvPr id="2" name="Content Placeholder 3">
            <a:extLst>
              <a:ext uri="{FF2B5EF4-FFF2-40B4-BE49-F238E27FC236}">
                <a16:creationId xmlns:a16="http://schemas.microsoft.com/office/drawing/2014/main" id="{6E1784D2-4EB3-4F23-A05A-978BAA2AC218}"/>
              </a:ext>
            </a:extLst>
          </p:cNvPr>
          <p:cNvPicPr>
            <a:picLocks noGrp="1" noChangeAspect="1"/>
          </p:cNvPicPr>
          <p:nvPr/>
        </p:nvPicPr>
        <p:blipFill>
          <a:blip r:embed="rId3"/>
          <a:stretch>
            <a:fillRect/>
          </a:stretch>
        </p:blipFill>
        <p:spPr>
          <a:xfrm>
            <a:off x="869161"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1600" b="1" dirty="0"/>
              <a:t>Success as Percent of Total </a:t>
            </a:r>
          </a:p>
          <a:p>
            <a:pPr>
              <a:lnSpc>
                <a:spcPct val="100000"/>
              </a:lnSpc>
              <a:spcBef>
                <a:spcPts val="1400"/>
              </a:spcBef>
            </a:pPr>
            <a:r>
              <a:rPr lang="en-US" sz="1600" dirty="0"/>
              <a:t>KSC LC-39A has the most successful launches amongst launch sites (41.2%)</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By Site</a:t>
            </a:r>
          </a:p>
        </p:txBody>
      </p:sp>
      <p:pic>
        <p:nvPicPr>
          <p:cNvPr id="2" name="Content Placeholder 3">
            <a:extLst>
              <a:ext uri="{FF2B5EF4-FFF2-40B4-BE49-F238E27FC236}">
                <a16:creationId xmlns:a16="http://schemas.microsoft.com/office/drawing/2014/main" id="{6073DE17-0FF5-4595-A4F2-B52421CEC018}"/>
              </a:ext>
            </a:extLst>
          </p:cNvPr>
          <p:cNvPicPr>
            <a:picLocks noGrp="1" noChangeAspect="1"/>
          </p:cNvPicPr>
          <p:nvPr/>
        </p:nvPicPr>
        <p:blipFill>
          <a:blip r:embed="rId3"/>
          <a:stretch>
            <a:fillRect/>
          </a:stretch>
        </p:blipFill>
        <p:spPr>
          <a:xfrm>
            <a:off x="1288241" y="2689583"/>
            <a:ext cx="7810603" cy="348738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0" y="1354666"/>
            <a:ext cx="12192000" cy="5503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600" b="1" u="sng" dirty="0">
                <a:solidFill>
                  <a:schemeClr val="accent3">
                    <a:lumMod val="25000"/>
                  </a:schemeClr>
                </a:solidFill>
                <a:latin typeface="Abadi" panose="020B0604020104020204" pitchFamily="34" charset="0"/>
              </a:rPr>
              <a:t>Project background and context</a:t>
            </a:r>
          </a:p>
          <a:p>
            <a:pPr>
              <a:spcBef>
                <a:spcPts val="1400"/>
              </a:spcBef>
            </a:pPr>
            <a:r>
              <a:rPr lang="en-US" sz="1600" dirty="0">
                <a:solidFill>
                  <a:schemeClr val="accent3">
                    <a:lumMod val="25000"/>
                  </a:schemeClr>
                </a:solidFill>
                <a:latin typeface="Abadi" panose="020B0604020104020204" pitchFamily="34" charset="0"/>
              </a:rPr>
              <a:t>SpaceX, a prominent player in the space industry, aspires to democratize space travel by making it more affordable for everyone. The company has achieved remarkable milestones such as sending spacecraft to the international space station, deploying a satellite constellation for global internet access, and conducting crewed missions to space. SpaceX can achieve these feats thanks to its cost-effective rocket launches, priced at approximately $62 million per launch, primarily due to the innovative practice of reusing the first stage of its Falcon 9 rocket. In contrast, other providers, lacking the capability to reuse the first stage, incur costs exceeding $165 million for each launch. By assessing the successful landing of the first stage, we can determine the launch cost. To achieve this, we can leverage publicly available data and employ machine learning models to predict whether SpaceX or a competing company can successfully recover and reuse the first stage.</a:t>
            </a:r>
          </a:p>
          <a:p>
            <a:pPr marL="0" indent="0">
              <a:spcBef>
                <a:spcPts val="1400"/>
              </a:spcBef>
              <a:buNone/>
            </a:pPr>
            <a:r>
              <a:rPr lang="en-US" sz="1600" b="1" u="sng" dirty="0">
                <a:solidFill>
                  <a:schemeClr val="accent3">
                    <a:lumMod val="25000"/>
                  </a:schemeClr>
                </a:solidFill>
                <a:latin typeface="Abadi" panose="020B0604020104020204" pitchFamily="34" charset="0"/>
              </a:rPr>
              <a:t>To find</a:t>
            </a:r>
          </a:p>
          <a:p>
            <a:pPr>
              <a:spcBef>
                <a:spcPts val="1400"/>
              </a:spcBef>
            </a:pPr>
            <a:r>
              <a:rPr lang="en-US" sz="1600" dirty="0">
                <a:solidFill>
                  <a:schemeClr val="tx1"/>
                </a:solidFill>
                <a:latin typeface="Abadi" panose="020B0604020104020204" pitchFamily="34" charset="0"/>
              </a:rPr>
              <a:t>How payload mass, launch site, number of flights, and orbits affect first-stage landing success </a:t>
            </a:r>
          </a:p>
          <a:p>
            <a:pPr>
              <a:spcBef>
                <a:spcPts val="1400"/>
              </a:spcBef>
            </a:pPr>
            <a:r>
              <a:rPr lang="en-US" sz="1600" dirty="0">
                <a:solidFill>
                  <a:schemeClr val="tx1"/>
                </a:solidFill>
                <a:latin typeface="Abadi" panose="020B0604020104020204" pitchFamily="34" charset="0"/>
              </a:rPr>
              <a:t>Rate of successful landings over time</a:t>
            </a:r>
          </a:p>
          <a:p>
            <a:pPr>
              <a:spcBef>
                <a:spcPts val="1400"/>
              </a:spcBef>
            </a:pPr>
            <a:r>
              <a:rPr lang="en-US" sz="1600" dirty="0">
                <a:solidFill>
                  <a:schemeClr val="tx1"/>
                </a:solidFill>
                <a:latin typeface="Abadi" panose="020B0604020104020204" pitchFamily="34" charset="0"/>
              </a:rPr>
              <a:t>Best predictive model for successful landing (binary classification)</a:t>
            </a:r>
          </a:p>
          <a:p>
            <a:pPr marL="0" indent="0">
              <a:spcBef>
                <a:spcPts val="1400"/>
              </a:spcBef>
              <a:buNone/>
            </a:pP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buNone/>
            </a:pPr>
            <a:r>
              <a:rPr lang="en-US" sz="1600" b="1" dirty="0"/>
              <a:t>Success as Percent of Total </a:t>
            </a:r>
          </a:p>
          <a:p>
            <a:r>
              <a:rPr lang="en-US" sz="1600" dirty="0"/>
              <a:t>KSC LC-39A has the highest success rate amongst launch sites (76.9%) </a:t>
            </a:r>
          </a:p>
          <a:p>
            <a:r>
              <a:rPr lang="en-US" sz="1600" dirty="0"/>
              <a:t>10 successful launches and 3 failed launches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(KSC LC-29A)</a:t>
            </a:r>
          </a:p>
        </p:txBody>
      </p:sp>
      <p:pic>
        <p:nvPicPr>
          <p:cNvPr id="2" name="Content Placeholder 3">
            <a:extLst>
              <a:ext uri="{FF2B5EF4-FFF2-40B4-BE49-F238E27FC236}">
                <a16:creationId xmlns:a16="http://schemas.microsoft.com/office/drawing/2014/main" id="{6C2AB105-08B3-4384-941B-B102B9F85DF4}"/>
              </a:ext>
            </a:extLst>
          </p:cNvPr>
          <p:cNvPicPr>
            <a:picLocks noGrp="1" noChangeAspect="1"/>
          </p:cNvPicPr>
          <p:nvPr/>
        </p:nvPicPr>
        <p:blipFill>
          <a:blip r:embed="rId3"/>
          <a:stretch>
            <a:fillRect/>
          </a:stretch>
        </p:blipFill>
        <p:spPr>
          <a:xfrm>
            <a:off x="1997159" y="2893494"/>
            <a:ext cx="6717613" cy="382903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1600" b="1" dirty="0"/>
              <a:t>By Booster Version </a:t>
            </a:r>
          </a:p>
          <a:p>
            <a:pPr>
              <a:lnSpc>
                <a:spcPct val="100000"/>
              </a:lnSpc>
              <a:spcBef>
                <a:spcPts val="1400"/>
              </a:spcBef>
            </a:pPr>
            <a:r>
              <a:rPr lang="en-US" sz="1600" dirty="0"/>
              <a:t>Payloads between 2,000 kg and 5,000 kg have the highest success rate </a:t>
            </a:r>
          </a:p>
          <a:p>
            <a:pPr>
              <a:lnSpc>
                <a:spcPct val="100000"/>
              </a:lnSpc>
              <a:spcBef>
                <a:spcPts val="1400"/>
              </a:spcBef>
            </a:pPr>
            <a:r>
              <a:rPr lang="en-US" sz="1600" dirty="0"/>
              <a:t>1 indicating successful outcome and 0 indicating an unsuccessful outcome </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and success</a:t>
            </a:r>
          </a:p>
        </p:txBody>
      </p:sp>
      <p:pic>
        <p:nvPicPr>
          <p:cNvPr id="2"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nvPicPr>
        <p:blipFill>
          <a:blip r:embed="rId3"/>
          <a:stretch>
            <a:fillRect/>
          </a:stretch>
        </p:blipFill>
        <p:spPr>
          <a:xfrm>
            <a:off x="852312" y="3142941"/>
            <a:ext cx="9423399" cy="339242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1600" dirty="0"/>
              <a:t>Accuracy </a:t>
            </a:r>
          </a:p>
          <a:p>
            <a:pPr>
              <a:lnSpc>
                <a:spcPct val="100000"/>
              </a:lnSpc>
              <a:spcBef>
                <a:spcPts val="1400"/>
              </a:spcBef>
            </a:pPr>
            <a:r>
              <a:rPr lang="en-US" sz="1600" dirty="0"/>
              <a:t>All the models performed at about the same level and had the same scores and accuracy. This is likely due to the small dataset. The Decision Tree model slightly outperformed the rest when it came to the </a:t>
            </a:r>
            <a:r>
              <a:rPr lang="en-US" sz="1600" dirty="0" err="1"/>
              <a:t>best_score</a:t>
            </a:r>
            <a:endParaRPr lang="en-US" sz="1600" dirty="0"/>
          </a:p>
          <a:p>
            <a:pPr marL="0" indent="0">
              <a:lnSpc>
                <a:spcPct val="100000"/>
              </a:lnSpc>
              <a:spcBef>
                <a:spcPts val="1400"/>
              </a:spcBef>
              <a:buNone/>
            </a:pPr>
            <a:endParaRPr lang="en-US" sz="1600"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127A27C8-D1ED-D474-E201-F1D7EA6BE52D}"/>
              </a:ext>
            </a:extLst>
          </p:cNvPr>
          <p:cNvPicPr>
            <a:picLocks noChangeAspect="1"/>
          </p:cNvPicPr>
          <p:nvPr/>
        </p:nvPicPr>
        <p:blipFill>
          <a:blip r:embed="rId3"/>
          <a:stretch>
            <a:fillRect/>
          </a:stretch>
        </p:blipFill>
        <p:spPr>
          <a:xfrm>
            <a:off x="4955916" y="3338455"/>
            <a:ext cx="7072396" cy="1600290"/>
          </a:xfrm>
          <a:prstGeom prst="rect">
            <a:avLst/>
          </a:prstGeom>
        </p:spPr>
      </p:pic>
      <p:pic>
        <p:nvPicPr>
          <p:cNvPr id="10" name="Picture 9">
            <a:extLst>
              <a:ext uri="{FF2B5EF4-FFF2-40B4-BE49-F238E27FC236}">
                <a16:creationId xmlns:a16="http://schemas.microsoft.com/office/drawing/2014/main" id="{ACBCBA6B-404B-BA19-4DE4-25898986F46B}"/>
              </a:ext>
            </a:extLst>
          </p:cNvPr>
          <p:cNvPicPr>
            <a:picLocks noChangeAspect="1"/>
          </p:cNvPicPr>
          <p:nvPr/>
        </p:nvPicPr>
        <p:blipFill>
          <a:blip r:embed="rId4"/>
          <a:stretch>
            <a:fillRect/>
          </a:stretch>
        </p:blipFill>
        <p:spPr>
          <a:xfrm>
            <a:off x="95955" y="5206581"/>
            <a:ext cx="11362017" cy="137424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4688117" y="2691099"/>
            <a:ext cx="5398255" cy="390483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57122" y="1253331"/>
            <a:ext cx="5903913" cy="5440980"/>
          </a:xfrm>
          <a:prstGeom prst="rect">
            <a:avLst/>
          </a:prstGeom>
        </p:spPr>
        <p:txBody>
          <a:bodyPr>
            <a:normAutofit/>
          </a:bodyPr>
          <a:lstStyle/>
          <a:p>
            <a:pPr marL="0" indent="0">
              <a:lnSpc>
                <a:spcPct val="100000"/>
              </a:lnSpc>
              <a:spcBef>
                <a:spcPts val="1400"/>
              </a:spcBef>
              <a:buNone/>
            </a:pPr>
            <a:r>
              <a:rPr lang="en-US" sz="1600" b="1" dirty="0"/>
              <a:t>Research</a:t>
            </a:r>
            <a:r>
              <a:rPr lang="en-US" sz="1600" dirty="0"/>
              <a:t> </a:t>
            </a:r>
          </a:p>
          <a:p>
            <a:pPr>
              <a:lnSpc>
                <a:spcPct val="100000"/>
              </a:lnSpc>
              <a:spcBef>
                <a:spcPts val="600"/>
              </a:spcBef>
            </a:pPr>
            <a:r>
              <a:rPr lang="en-US" sz="1600" dirty="0"/>
              <a:t>Model Performance: The models performed similarly on the test set with the decision tree model slightly outperforming </a:t>
            </a:r>
          </a:p>
          <a:p>
            <a:pPr>
              <a:lnSpc>
                <a:spcPct val="100000"/>
              </a:lnSpc>
              <a:spcBef>
                <a:spcPts val="600"/>
              </a:spcBef>
            </a:pPr>
            <a:r>
              <a:rPr lang="en-US" sz="1600" dirty="0"/>
              <a:t>Equator: Most of the launch sites are near the equator for an additional natural boost - due to the rotational speed of earth - which helps save the cost of putting in extra fuel and boosters •</a:t>
            </a:r>
          </a:p>
          <a:p>
            <a:pPr>
              <a:lnSpc>
                <a:spcPct val="100000"/>
              </a:lnSpc>
              <a:spcBef>
                <a:spcPts val="600"/>
              </a:spcBef>
            </a:pPr>
            <a:r>
              <a:rPr lang="en-US" sz="1600" dirty="0"/>
              <a:t>Coast: All the launch sites are close to the coast </a:t>
            </a:r>
          </a:p>
          <a:p>
            <a:pPr>
              <a:lnSpc>
                <a:spcPct val="100000"/>
              </a:lnSpc>
              <a:spcBef>
                <a:spcPts val="600"/>
              </a:spcBef>
            </a:pPr>
            <a:r>
              <a:rPr lang="en-US" sz="1600" dirty="0"/>
              <a:t>Launch Success: Increases over time </a:t>
            </a:r>
          </a:p>
          <a:p>
            <a:pPr>
              <a:lnSpc>
                <a:spcPct val="100000"/>
              </a:lnSpc>
              <a:spcBef>
                <a:spcPts val="600"/>
              </a:spcBef>
            </a:pPr>
            <a:r>
              <a:rPr lang="en-US" sz="1600" dirty="0"/>
              <a:t>KSC LC-39A: Has the highest success rate among launch sites. Has a 100% success rate for launches less than 5,500 kg </a:t>
            </a:r>
          </a:p>
          <a:p>
            <a:pPr>
              <a:lnSpc>
                <a:spcPct val="100000"/>
              </a:lnSpc>
              <a:spcBef>
                <a:spcPts val="600"/>
              </a:spcBef>
            </a:pPr>
            <a:r>
              <a:rPr lang="en-US" sz="1600" dirty="0"/>
              <a:t>Orbits: ES-L1, GEO, HEO, and SSO have a 100% success rate </a:t>
            </a:r>
          </a:p>
          <a:p>
            <a:pPr>
              <a:lnSpc>
                <a:spcPct val="100000"/>
              </a:lnSpc>
              <a:spcBef>
                <a:spcPts val="600"/>
              </a:spcBef>
            </a:pPr>
            <a:r>
              <a:rPr lang="en-US" sz="1600" dirty="0"/>
              <a:t> Payload Mass: Across all launch sites, the higher the payload mass (kg), the higher the success rate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600" dirty="0">
                <a:solidFill>
                  <a:srgbClr val="0B49CB"/>
                </a:solidFill>
                <a:latin typeface="Abadi"/>
              </a:rPr>
              <a:t>Executive Summary</a:t>
            </a:r>
          </a:p>
          <a:p>
            <a:pPr>
              <a:lnSpc>
                <a:spcPct val="120000"/>
              </a:lnSpc>
              <a:spcBef>
                <a:spcPts val="1400"/>
              </a:spcBef>
            </a:pPr>
            <a:r>
              <a:rPr lang="en-US" sz="1600" dirty="0">
                <a:solidFill>
                  <a:schemeClr val="accent3">
                    <a:lumMod val="25000"/>
                  </a:schemeClr>
                </a:solidFill>
                <a:latin typeface="Abadi"/>
              </a:rPr>
              <a:t>Data collection methodology:</a:t>
            </a:r>
          </a:p>
          <a:p>
            <a:pPr lvl="1">
              <a:lnSpc>
                <a:spcPct val="120000"/>
              </a:lnSpc>
              <a:spcBef>
                <a:spcPts val="1400"/>
              </a:spcBef>
            </a:pPr>
            <a:r>
              <a:rPr lang="en-US" sz="1600" dirty="0">
                <a:solidFill>
                  <a:schemeClr val="bg2">
                    <a:lumMod val="50000"/>
                  </a:schemeClr>
                </a:solidFill>
                <a:latin typeface="Abadi"/>
              </a:rPr>
              <a:t>Using API calls and web scrapping from Wikipedia.</a:t>
            </a:r>
          </a:p>
          <a:p>
            <a:pPr>
              <a:lnSpc>
                <a:spcPct val="120000"/>
              </a:lnSpc>
              <a:spcBef>
                <a:spcPts val="1400"/>
              </a:spcBef>
            </a:pPr>
            <a:r>
              <a:rPr lang="en-US" sz="1600" dirty="0">
                <a:solidFill>
                  <a:schemeClr val="accent3">
                    <a:lumMod val="25000"/>
                  </a:schemeClr>
                </a:solidFill>
                <a:latin typeface="Abadi"/>
              </a:rPr>
              <a:t>Perform data wrangling</a:t>
            </a:r>
          </a:p>
          <a:p>
            <a:pPr lvl="1">
              <a:lnSpc>
                <a:spcPct val="120000"/>
              </a:lnSpc>
              <a:spcBef>
                <a:spcPts val="1400"/>
              </a:spcBef>
            </a:pPr>
            <a:r>
              <a:rPr lang="en-US" sz="1600" dirty="0">
                <a:solidFill>
                  <a:schemeClr val="bg2">
                    <a:lumMod val="50000"/>
                  </a:schemeClr>
                </a:solidFill>
                <a:latin typeface="Abadi"/>
              </a:rPr>
              <a:t>Data formatting, removing nulls etc.</a:t>
            </a:r>
          </a:p>
          <a:p>
            <a:pPr>
              <a:lnSpc>
                <a:spcPct val="120000"/>
              </a:lnSpc>
              <a:spcBef>
                <a:spcPts val="1400"/>
              </a:spcBef>
            </a:pPr>
            <a:r>
              <a:rPr lang="en-US" sz="1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6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1600" dirty="0">
                <a:solidFill>
                  <a:schemeClr val="accent3">
                    <a:lumMod val="25000"/>
                  </a:schemeClr>
                </a:solidFill>
                <a:latin typeface="Abadi"/>
              </a:rPr>
              <a:t>Perform predictive analysis using classification models</a:t>
            </a:r>
          </a:p>
          <a:p>
            <a:pPr lvl="1">
              <a:lnSpc>
                <a:spcPct val="120000"/>
              </a:lnSpc>
              <a:spcBef>
                <a:spcPts val="1400"/>
              </a:spcBef>
            </a:pPr>
            <a:r>
              <a:rPr lang="en-US" sz="1600" dirty="0">
                <a:solidFill>
                  <a:schemeClr val="bg2">
                    <a:lumMod val="50000"/>
                  </a:schemeClr>
                </a:solidFill>
                <a:latin typeface="Abadi"/>
              </a:rPr>
              <a:t>Testing between 4 different machine models to choose the optimal choice.</a:t>
            </a:r>
          </a:p>
          <a:p>
            <a:pPr>
              <a:lnSpc>
                <a:spcPct val="12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Data for analysis is sourced using two methods:</a:t>
            </a:r>
          </a:p>
          <a:p>
            <a:pPr lvl="1">
              <a:lnSpc>
                <a:spcPct val="100000"/>
              </a:lnSpc>
              <a:spcBef>
                <a:spcPts val="1400"/>
              </a:spcBef>
            </a:pPr>
            <a:r>
              <a:rPr lang="en-US" sz="1600" b="1" dirty="0">
                <a:solidFill>
                  <a:schemeClr val="accent3">
                    <a:lumMod val="25000"/>
                  </a:schemeClr>
                </a:solidFill>
                <a:latin typeface="Abadi" panose="020B0604020104020204" pitchFamily="34" charset="0"/>
              </a:rPr>
              <a:t>API CALL</a:t>
            </a:r>
            <a:r>
              <a:rPr lang="en-US" sz="1600" dirty="0">
                <a:solidFill>
                  <a:schemeClr val="accent3">
                    <a:lumMod val="25000"/>
                  </a:schemeClr>
                </a:solidFill>
                <a:latin typeface="Abadi" panose="020B0604020104020204" pitchFamily="34" charset="0"/>
              </a:rPr>
              <a:t>:  Using the SpaceX API to get data regarding the rocket</a:t>
            </a:r>
          </a:p>
          <a:p>
            <a:pPr lvl="1">
              <a:lnSpc>
                <a:spcPct val="100000"/>
              </a:lnSpc>
              <a:spcBef>
                <a:spcPts val="1400"/>
              </a:spcBef>
            </a:pPr>
            <a:r>
              <a:rPr lang="en-US" sz="1600" b="1" dirty="0">
                <a:solidFill>
                  <a:schemeClr val="accent3">
                    <a:lumMod val="25000"/>
                  </a:schemeClr>
                </a:solidFill>
                <a:latin typeface="Abadi" panose="020B0604020104020204" pitchFamily="34" charset="0"/>
              </a:rPr>
              <a:t>Web scrapping: </a:t>
            </a:r>
            <a:r>
              <a:rPr lang="en-US" sz="1600" dirty="0">
                <a:solidFill>
                  <a:schemeClr val="accent3">
                    <a:lumMod val="25000"/>
                  </a:schemeClr>
                </a:solidFill>
                <a:latin typeface="Abadi" panose="020B0604020104020204" pitchFamily="34" charset="0"/>
              </a:rPr>
              <a:t>scrapping data from Wikipedia regarding the other aspects of the launch</a:t>
            </a:r>
            <a:endParaRPr lang="en-US" sz="1600" b="1" dirty="0">
              <a:solidFill>
                <a:schemeClr val="accent3">
                  <a:lumMod val="25000"/>
                </a:schemeClr>
              </a:solidFill>
              <a:latin typeface="Abadi" panose="020B0604020104020204" pitchFamily="34" charset="0"/>
            </a:endParaRPr>
          </a:p>
          <a:p>
            <a:pPr lvl="1">
              <a:lnSpc>
                <a:spcPct val="100000"/>
              </a:lnSpc>
              <a:spcBef>
                <a:spcPts val="1400"/>
              </a:spcBef>
            </a:pPr>
            <a:endParaRPr lang="en-US" sz="1600" dirty="0">
              <a:solidFill>
                <a:schemeClr val="accent3">
                  <a:lumMod val="25000"/>
                </a:schemeClr>
              </a:solidFill>
              <a:latin typeface="Abadi" panose="020B0604020104020204" pitchFamily="34" charset="0"/>
            </a:endParaRPr>
          </a:p>
          <a:p>
            <a:r>
              <a:rPr lang="en-US" sz="1600" dirty="0"/>
              <a:t>Both the data from these sources will joined to together to form a more meaningful data that would be used for the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15244" y="1298222"/>
            <a:ext cx="5198534" cy="5559777"/>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600" b="1" dirty="0"/>
              <a:t>Steps </a:t>
            </a:r>
          </a:p>
          <a:p>
            <a:pPr>
              <a:lnSpc>
                <a:spcPct val="100000"/>
              </a:lnSpc>
              <a:spcBef>
                <a:spcPts val="600"/>
              </a:spcBef>
            </a:pPr>
            <a:r>
              <a:rPr lang="en-US" sz="1600" dirty="0"/>
              <a:t>Request data from SpaceX API (rocket launch data) </a:t>
            </a:r>
          </a:p>
          <a:p>
            <a:pPr>
              <a:lnSpc>
                <a:spcPct val="100000"/>
              </a:lnSpc>
              <a:spcBef>
                <a:spcPts val="600"/>
              </a:spcBef>
            </a:pPr>
            <a:r>
              <a:rPr lang="en-US" sz="1600" dirty="0"/>
              <a:t>Decode response using .Json() and convert to a dataframe using .Json normalize() </a:t>
            </a:r>
          </a:p>
          <a:p>
            <a:pPr>
              <a:lnSpc>
                <a:spcPct val="100000"/>
              </a:lnSpc>
              <a:spcBef>
                <a:spcPts val="600"/>
              </a:spcBef>
            </a:pPr>
            <a:r>
              <a:rPr lang="en-US" sz="1600" dirty="0"/>
              <a:t>Request information about the launches from SpaceX API using custom functions </a:t>
            </a:r>
          </a:p>
          <a:p>
            <a:pPr>
              <a:lnSpc>
                <a:spcPct val="100000"/>
              </a:lnSpc>
              <a:spcBef>
                <a:spcPts val="600"/>
              </a:spcBef>
            </a:pPr>
            <a:r>
              <a:rPr lang="en-US" sz="1600" dirty="0"/>
              <a:t>Create dictionary from the data </a:t>
            </a:r>
          </a:p>
          <a:p>
            <a:pPr>
              <a:lnSpc>
                <a:spcPct val="100000"/>
              </a:lnSpc>
              <a:spcBef>
                <a:spcPts val="600"/>
              </a:spcBef>
            </a:pPr>
            <a:r>
              <a:rPr lang="en-US" sz="1600" dirty="0"/>
              <a:t>Create dataframe from the dictionary </a:t>
            </a:r>
          </a:p>
          <a:p>
            <a:pPr>
              <a:lnSpc>
                <a:spcPct val="100000"/>
              </a:lnSpc>
              <a:spcBef>
                <a:spcPts val="600"/>
              </a:spcBef>
            </a:pPr>
            <a:r>
              <a:rPr lang="en-US" sz="1600" dirty="0"/>
              <a:t>Filter dataframe to contain only Falcon 9 launches </a:t>
            </a:r>
          </a:p>
          <a:p>
            <a:pPr>
              <a:lnSpc>
                <a:spcPct val="100000"/>
              </a:lnSpc>
              <a:spcBef>
                <a:spcPts val="600"/>
              </a:spcBef>
            </a:pPr>
            <a:r>
              <a:rPr lang="en-US" sz="1600" dirty="0"/>
              <a:t>Replace missing values of Payload Mass with calculated .mean() </a:t>
            </a:r>
          </a:p>
          <a:p>
            <a:pPr>
              <a:lnSpc>
                <a:spcPct val="100000"/>
              </a:lnSpc>
              <a:spcBef>
                <a:spcPts val="600"/>
              </a:spcBef>
            </a:pPr>
            <a:r>
              <a:rPr lang="en-US" sz="1600" dirty="0"/>
              <a:t>Export data to csv file</a:t>
            </a: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panose="020B0604020104020204" pitchFamily="34" charset="0"/>
              </a:rPr>
              <a:t>Here is the </a:t>
            </a:r>
            <a:r>
              <a:rPr lang="en-US" sz="1600" dirty="0" err="1">
                <a:solidFill>
                  <a:schemeClr val="accent3">
                    <a:lumMod val="25000"/>
                  </a:schemeClr>
                </a:solidFill>
                <a:latin typeface="Abadi" panose="020B0604020104020204" pitchFamily="34" charset="0"/>
              </a:rPr>
              <a:t>github</a:t>
            </a:r>
            <a:r>
              <a:rPr lang="en-US" sz="1600" dirty="0">
                <a:solidFill>
                  <a:schemeClr val="accent3">
                    <a:lumMod val="25000"/>
                  </a:schemeClr>
                </a:solidFill>
                <a:latin typeface="Abadi" panose="020B0604020104020204" pitchFamily="34" charset="0"/>
              </a:rPr>
              <a:t> link to the code base: </a:t>
            </a:r>
            <a:r>
              <a:rPr lang="en-US" sz="1600" dirty="0">
                <a:solidFill>
                  <a:schemeClr val="accent3">
                    <a:lumMod val="25000"/>
                  </a:schemeClr>
                </a:solidFill>
                <a:latin typeface="Abadi" panose="020B0604020104020204" pitchFamily="34" charset="0"/>
                <a:hlinkClick r:id="rId3"/>
              </a:rPr>
              <a:t>https://github.com/Giga1025/IBM_Data_Science_capstone/blob/main/Data_collection_api.ipynb</a:t>
            </a: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0" y="1303868"/>
            <a:ext cx="5094567" cy="5497688"/>
          </a:xfrm>
          <a:prstGeom prst="rect">
            <a:avLst/>
          </a:prstGeom>
        </p:spPr>
        <p:txBody>
          <a:bodyPr lIns="91440" tIns="45720" rIns="91440" bIns="45720" anchor="t">
            <a:noAutofit/>
          </a:bodyPr>
          <a:lstStyle/>
          <a:p>
            <a:pPr marL="0" indent="0">
              <a:lnSpc>
                <a:spcPct val="100000"/>
              </a:lnSpc>
              <a:spcBef>
                <a:spcPts val="1400"/>
              </a:spcBef>
              <a:buNone/>
            </a:pPr>
            <a:r>
              <a:rPr lang="en-IN" sz="1600" b="1" dirty="0"/>
              <a:t>Steps </a:t>
            </a:r>
          </a:p>
          <a:p>
            <a:pPr>
              <a:lnSpc>
                <a:spcPct val="100000"/>
              </a:lnSpc>
              <a:spcBef>
                <a:spcPts val="600"/>
              </a:spcBef>
            </a:pPr>
            <a:r>
              <a:rPr lang="en-IN" sz="1600" dirty="0"/>
              <a:t>Request data (Falcon 9 launch data) from Wikipedia </a:t>
            </a:r>
          </a:p>
          <a:p>
            <a:pPr>
              <a:lnSpc>
                <a:spcPct val="100000"/>
              </a:lnSpc>
              <a:spcBef>
                <a:spcPts val="600"/>
              </a:spcBef>
            </a:pPr>
            <a:r>
              <a:rPr lang="en-IN" sz="1600" dirty="0"/>
              <a:t> Create BeautifulSoup object from HTML response</a:t>
            </a:r>
          </a:p>
          <a:p>
            <a:pPr>
              <a:lnSpc>
                <a:spcPct val="100000"/>
              </a:lnSpc>
              <a:spcBef>
                <a:spcPts val="600"/>
              </a:spcBef>
            </a:pPr>
            <a:r>
              <a:rPr lang="en-IN" sz="1600" dirty="0"/>
              <a:t> Extract column names from HTML table header</a:t>
            </a:r>
          </a:p>
          <a:p>
            <a:pPr>
              <a:lnSpc>
                <a:spcPct val="100000"/>
              </a:lnSpc>
              <a:spcBef>
                <a:spcPts val="600"/>
              </a:spcBef>
            </a:pPr>
            <a:r>
              <a:rPr lang="en-IN" sz="1600" dirty="0"/>
              <a:t> Collect data from parsing HTML tables </a:t>
            </a:r>
          </a:p>
          <a:p>
            <a:pPr>
              <a:lnSpc>
                <a:spcPct val="100000"/>
              </a:lnSpc>
              <a:spcBef>
                <a:spcPts val="600"/>
              </a:spcBef>
            </a:pPr>
            <a:r>
              <a:rPr lang="en-IN" sz="1600" dirty="0"/>
              <a:t>Create dictionary from the data </a:t>
            </a:r>
          </a:p>
          <a:p>
            <a:pPr>
              <a:lnSpc>
                <a:spcPct val="100000"/>
              </a:lnSpc>
              <a:spcBef>
                <a:spcPts val="600"/>
              </a:spcBef>
            </a:pPr>
            <a:r>
              <a:rPr lang="en-IN" sz="1600" dirty="0"/>
              <a:t>Create data frame from the dictionary </a:t>
            </a:r>
          </a:p>
          <a:p>
            <a:pPr>
              <a:lnSpc>
                <a:spcPct val="100000"/>
              </a:lnSpc>
              <a:spcBef>
                <a:spcPts val="600"/>
              </a:spcBef>
            </a:pPr>
            <a:r>
              <a:rPr lang="en-IN" sz="1600" dirty="0"/>
              <a:t>Export data to csv file </a:t>
            </a:r>
          </a:p>
          <a:p>
            <a:pPr marL="0" indent="0">
              <a:lnSpc>
                <a:spcPct val="100000"/>
              </a:lnSpc>
              <a:spcBef>
                <a:spcPts val="600"/>
              </a:spcBef>
              <a:buNone/>
            </a:pPr>
            <a:endParaRPr lang="en-IN" sz="1600" dirty="0">
              <a:solidFill>
                <a:schemeClr val="accent3">
                  <a:lumMod val="25000"/>
                </a:schemeClr>
              </a:solidFill>
              <a:latin typeface="Abadi" panose="020B0604020104020204" pitchFamily="34" charset="0"/>
            </a:endParaRPr>
          </a:p>
          <a:p>
            <a:pPr marL="0" indent="0">
              <a:lnSpc>
                <a:spcPct val="100000"/>
              </a:lnSpc>
              <a:spcBef>
                <a:spcPts val="600"/>
              </a:spcBef>
              <a:buNone/>
            </a:pPr>
            <a:r>
              <a:rPr lang="en-IN" sz="1600" dirty="0">
                <a:solidFill>
                  <a:schemeClr val="accent3">
                    <a:lumMod val="25000"/>
                  </a:schemeClr>
                </a:solidFill>
                <a:latin typeface="Abadi" panose="020B0604020104020204" pitchFamily="34" charset="0"/>
              </a:rPr>
              <a:t>The </a:t>
            </a:r>
            <a:r>
              <a:rPr lang="en-IN" sz="1600" dirty="0" err="1">
                <a:solidFill>
                  <a:schemeClr val="accent3">
                    <a:lumMod val="25000"/>
                  </a:schemeClr>
                </a:solidFill>
                <a:latin typeface="Abadi" panose="020B0604020104020204" pitchFamily="34" charset="0"/>
              </a:rPr>
              <a:t>github</a:t>
            </a:r>
            <a:r>
              <a:rPr lang="en-IN" sz="1600" dirty="0">
                <a:solidFill>
                  <a:schemeClr val="accent3">
                    <a:lumMod val="25000"/>
                  </a:schemeClr>
                </a:solidFill>
                <a:latin typeface="Abadi" panose="020B0604020104020204" pitchFamily="34" charset="0"/>
              </a:rPr>
              <a:t> link to the code base: </a:t>
            </a:r>
            <a:r>
              <a:rPr lang="en-IN" sz="1600">
                <a:solidFill>
                  <a:schemeClr val="accent3">
                    <a:lumMod val="25000"/>
                  </a:schemeClr>
                </a:solidFill>
                <a:latin typeface="Abadi" panose="020B0604020104020204" pitchFamily="34" charset="0"/>
              </a:rPr>
              <a:t>https://github.com/Giga1025/IBM_Data_Science_capstone/blob/main/Data_collection_webscrapping.ipynb</a:t>
            </a:r>
            <a:endParaRPr lang="en-IN" sz="1600" dirty="0">
              <a:solidFill>
                <a:schemeClr val="accent3">
                  <a:lumMod val="25000"/>
                </a:schemeClr>
              </a:solidFill>
              <a:latin typeface="Abadi" panose="020B0604020104020204" pitchFamily="34" charset="0"/>
            </a:endParaRPr>
          </a:p>
          <a:p>
            <a:pPr marL="0" indent="0">
              <a:lnSpc>
                <a:spcPct val="100000"/>
              </a:lnSpc>
              <a:spcBef>
                <a:spcPts val="600"/>
              </a:spcBef>
              <a:buNone/>
            </a:pP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958</TotalTime>
  <Words>2655</Words>
  <Application>Microsoft Office PowerPoint</Application>
  <PresentationFormat>Widescreen</PresentationFormat>
  <Paragraphs>297</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venkat sai</cp:lastModifiedBy>
  <cp:revision>200</cp:revision>
  <dcterms:created xsi:type="dcterms:W3CDTF">2021-04-29T18:58:34Z</dcterms:created>
  <dcterms:modified xsi:type="dcterms:W3CDTF">2023-11-04T16:51:30Z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